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5.xml" ContentType="application/vnd.openxmlformats-officedocument.theme+xml"/>
  <Override PartName="/ppt/slideLayouts/slideLayout31.xml" ContentType="application/vnd.openxmlformats-officedocument.presentationml.slideLayout+xml"/>
  <Override PartName="/ppt/theme/theme6.xml" ContentType="application/vnd.openxmlformats-officedocument.theme+xml"/>
  <Override PartName="/ppt/slideLayouts/slideLayout3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55" r:id="rId3"/>
    <p:sldMasterId id="2147483939" r:id="rId4"/>
    <p:sldMasterId id="2147483948" r:id="rId5"/>
    <p:sldMasterId id="2147483950" r:id="rId6"/>
    <p:sldMasterId id="2147483683" r:id="rId7"/>
  </p:sldMasterIdLst>
  <p:notesMasterIdLst>
    <p:notesMasterId r:id="rId51"/>
  </p:notesMasterIdLst>
  <p:handoutMasterIdLst>
    <p:handoutMasterId r:id="rId52"/>
  </p:handoutMasterIdLst>
  <p:sldIdLst>
    <p:sldId id="603" r:id="rId8"/>
    <p:sldId id="2340" r:id="rId9"/>
    <p:sldId id="739" r:id="rId10"/>
    <p:sldId id="2595" r:id="rId11"/>
    <p:sldId id="2574" r:id="rId12"/>
    <p:sldId id="2577" r:id="rId13"/>
    <p:sldId id="2499" r:id="rId14"/>
    <p:sldId id="2596" r:id="rId15"/>
    <p:sldId id="2578" r:id="rId16"/>
    <p:sldId id="2495" r:id="rId17"/>
    <p:sldId id="2579" r:id="rId18"/>
    <p:sldId id="2477" r:id="rId19"/>
    <p:sldId id="2539" r:id="rId20"/>
    <p:sldId id="2540" r:id="rId21"/>
    <p:sldId id="2505" r:id="rId22"/>
    <p:sldId id="2514" r:id="rId23"/>
    <p:sldId id="2598" r:id="rId24"/>
    <p:sldId id="2599" r:id="rId25"/>
    <p:sldId id="2509" r:id="rId26"/>
    <p:sldId id="2412" r:id="rId27"/>
    <p:sldId id="2508" r:id="rId28"/>
    <p:sldId id="2510" r:id="rId29"/>
    <p:sldId id="2593" r:id="rId30"/>
    <p:sldId id="2518" r:id="rId31"/>
    <p:sldId id="2414" r:id="rId32"/>
    <p:sldId id="2586" r:id="rId33"/>
    <p:sldId id="2587" r:id="rId34"/>
    <p:sldId id="2588" r:id="rId35"/>
    <p:sldId id="2592" r:id="rId36"/>
    <p:sldId id="2589" r:id="rId37"/>
    <p:sldId id="2590" r:id="rId38"/>
    <p:sldId id="2591" r:id="rId39"/>
    <p:sldId id="2575" r:id="rId40"/>
    <p:sldId id="2580" r:id="rId41"/>
    <p:sldId id="2576" r:id="rId42"/>
    <p:sldId id="2581" r:id="rId43"/>
    <p:sldId id="2582" r:id="rId44"/>
    <p:sldId id="2584" r:id="rId45"/>
    <p:sldId id="2585" r:id="rId46"/>
    <p:sldId id="2594" r:id="rId47"/>
    <p:sldId id="2597" r:id="rId48"/>
    <p:sldId id="2470" r:id="rId49"/>
    <p:sldId id="582" r:id="rId50"/>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D1D1A"/>
    <a:srgbClr val="595757"/>
    <a:srgbClr val="221815"/>
    <a:srgbClr val="91A2BF"/>
    <a:srgbClr val="66BA36"/>
    <a:srgbClr val="E4EBEA"/>
    <a:srgbClr val="C00000"/>
    <a:srgbClr val="FFFF00"/>
    <a:srgbClr val="FFFFFF"/>
    <a:srgbClr val="E900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92" autoAdjust="0"/>
    <p:restoredTop sz="96291" autoAdjust="0"/>
  </p:normalViewPr>
  <p:slideViewPr>
    <p:cSldViewPr snapToGrid="0" snapToObjects="1">
      <p:cViewPr varScale="1">
        <p:scale>
          <a:sx n="122" d="100"/>
          <a:sy n="122" d="100"/>
        </p:scale>
        <p:origin x="280" y="2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presProps" Target="presProps.xml"/><Relationship Id="rId5" Type="http://schemas.openxmlformats.org/officeDocument/2006/relationships/slideMaster" Target="slideMasters/slideMaster5.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2/7/24</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a:extLst>
              <a:ext uri="{FF2B5EF4-FFF2-40B4-BE49-F238E27FC236}">
                <a16:creationId xmlns:a16="http://schemas.microsoft.com/office/drawing/2014/main" id="{60D4CF4B-3D9D-564E-9AB4-9D3074BC013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93" y="32809"/>
            <a:ext cx="12196763" cy="6856951"/>
          </a:xfrm>
          <a:prstGeom prst="rect">
            <a:avLst/>
          </a:prstGeom>
          <a:noFill/>
        </p:spPr>
      </p:pic>
      <p:sp>
        <p:nvSpPr>
          <p:cNvPr id="6" name="Text Placeholder 5">
            <a:extLst>
              <a:ext uri="{FF2B5EF4-FFF2-40B4-BE49-F238E27FC236}">
                <a16:creationId xmlns:a16="http://schemas.microsoft.com/office/drawing/2014/main" id="{7FC97DCE-0896-AD42-9AE0-7F25594CD249}"/>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rgbClr val="374154"/>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7" name="Title 1">
            <a:extLst>
              <a:ext uri="{FF2B5EF4-FFF2-40B4-BE49-F238E27FC236}">
                <a16:creationId xmlns:a16="http://schemas.microsoft.com/office/drawing/2014/main" id="{741B8501-68C3-364E-8EDD-CD53B0A6B55F}"/>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1005181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81191" y="240462"/>
            <a:ext cx="10503794" cy="783197"/>
          </a:xfrm>
          <a:prstGeom prst="rect">
            <a:avLst/>
          </a:prstGeom>
        </p:spPr>
        <p:txBody>
          <a:bodyPr anchor="ctr"/>
          <a:lstStyle>
            <a:lvl1pPr>
              <a:defRPr sz="20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1967016421"/>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3488571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07991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44702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06286"/>
            <a:ext cx="5290949" cy="493122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306286"/>
            <a:ext cx="5290949" cy="4931228"/>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98566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83443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306285"/>
            <a:ext cx="11161240" cy="4985657"/>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5430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4822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251857"/>
            <a:ext cx="10963473" cy="5103223"/>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9228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4158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208314"/>
            <a:ext cx="5290949" cy="520121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208314"/>
            <a:ext cx="5290949" cy="520121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42352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814195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3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1.</a:t>
            </a:r>
            <a:r>
              <a:rPr lang="zh-CN" altLang="en-US" dirty="0"/>
              <a:t> 单击此处编辑母版文本样式</a:t>
            </a:r>
          </a:p>
        </p:txBody>
      </p:sp>
    </p:spTree>
    <p:extLst>
      <p:ext uri="{BB962C8B-B14F-4D97-AF65-F5344CB8AC3E}">
        <p14:creationId xmlns:p14="http://schemas.microsoft.com/office/powerpoint/2010/main" val="347213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思考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200000"/>
              </a:lnSpc>
              <a:spcBef>
                <a:spcPts val="0"/>
              </a:spcBef>
              <a:spcAft>
                <a:spcPct val="0"/>
              </a:spcAft>
              <a:buClr>
                <a:srgbClr val="71B2FF"/>
              </a:buClr>
              <a:buSzPct val="110000"/>
              <a:buFont typeface="+mj-lt"/>
              <a:buAutoNum type="arabicPeriod"/>
              <a:tabLst/>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462790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149125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53555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355844"/>
            <a:ext cx="5290949" cy="505368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355844"/>
            <a:ext cx="5290949" cy="505368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4814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922526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008212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2750365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5"/>
            <a:ext cx="12197432" cy="5599236"/>
          </a:xfrm>
          <a:prstGeom prst="rect">
            <a:avLst/>
          </a:prstGeom>
        </p:spPr>
      </p:pic>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创新">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4"/>
            <a:ext cx="12197432" cy="5590529"/>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842669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22483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797419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s://github.com/chenzomi12/DeepLearningSystem"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hyperlink" Target="https://chenzomi12.github.io/" TargetMode="Externa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2.xml"/><Relationship Id="rId7"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9" Type="http://schemas.openxmlformats.org/officeDocument/2006/relationships/hyperlink" Target="https://chenzomi12.github.io/" TargetMode="Externa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hyperlink" Target="https://chenzomi12.github.io/" TargetMode="Externa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image" Target="../media/image1.png"/><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image" Target="../media/image8.png"/><Relationship Id="rId5" Type="http://schemas.openxmlformats.org/officeDocument/2006/relationships/slideLayout" Target="../slideLayouts/slideLayout20.xml"/><Relationship Id="rId10" Type="http://schemas.openxmlformats.org/officeDocument/2006/relationships/theme" Target="../theme/theme3.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27.xml"/><Relationship Id="rId7" Type="http://schemas.openxmlformats.org/officeDocument/2006/relationships/image" Target="../media/image1.pn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10.jpeg"/><Relationship Id="rId5" Type="http://schemas.openxmlformats.org/officeDocument/2006/relationships/theme" Target="../theme/theme4.xml"/><Relationship Id="rId4"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31.xml"/><Relationship Id="rId4" Type="http://schemas.openxmlformats.org/officeDocument/2006/relationships/hyperlink" Target="https://chenzomi12.github.io/" TargetMode="Externa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7.xml"/><Relationship Id="rId1" Type="http://schemas.openxmlformats.org/officeDocument/2006/relationships/slideLayout" Target="../slideLayouts/slideLayout32.xml"/><Relationship Id="rId6" Type="http://schemas.openxmlformats.org/officeDocument/2006/relationships/hyperlink" Target="https://github.com/chenzomi12/DeepLearningSystem" TargetMode="Externa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53765" y="6469851"/>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1281791"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 name="副标题 2">
            <a:extLst>
              <a:ext uri="{FF2B5EF4-FFF2-40B4-BE49-F238E27FC236}">
                <a16:creationId xmlns:a16="http://schemas.microsoft.com/office/drawing/2014/main" id="{856DBD81-A7BD-584A-94D7-31E1EFFD9F98}"/>
              </a:ext>
            </a:extLst>
          </p:cNvPr>
          <p:cNvSpPr txBox="1">
            <a:spLocks/>
          </p:cNvSpPr>
          <p:nvPr userDrawn="1"/>
        </p:nvSpPr>
        <p:spPr bwMode="auto">
          <a:xfrm>
            <a:off x="8474645" y="6263990"/>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11"/>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48541"/>
            <a:ext cx="144000" cy="144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474645" y="6468770"/>
            <a:ext cx="3603206" cy="261354"/>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
        <p:nvSpPr>
          <p:cNvPr id="11" name="Rectangle 15">
            <a:extLst>
              <a:ext uri="{FF2B5EF4-FFF2-40B4-BE49-F238E27FC236}">
                <a16:creationId xmlns:a16="http://schemas.microsoft.com/office/drawing/2014/main" id="{2B527018-A8C0-2549-A68F-07BA1E998618}"/>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E6C2E1D7-5E39-AB4F-9CBA-46A0ADF0768E}"/>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6F1C80BB-D03E-114E-9AE3-8A8609E07672}"/>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2F0883A7-BCE1-2342-91EE-B3A807B5EE35}"/>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69E12922-9CE0-8144-94EA-24B51ED17EF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0F94F024-0AF6-FC47-8DFC-F35CD6931E9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DB1F3D1-02FB-D34F-A2B5-3688CF5FB86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F78FB0B0-0E5C-954F-8BC1-1A273BD1E9D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04B50A98-6A94-6845-B2AF-0E608B122E53}"/>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BCE565D0-22C1-2E47-ADDF-A42AB04FB62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031360E-60D8-3748-820B-120AFA81DD5C}"/>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5E103C08-5827-934C-9FE6-DE811B5CBA9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51B2DE11-DBCC-F442-A2A8-08E9F5E752AC}"/>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BA4F0379-6F0F-1648-B5CB-024104F1D90F}"/>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52A1B2A2-CFB4-474D-98D0-AB031967571A}"/>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3811321C-E020-4C46-80FA-B6E6B3D232A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2CE6974-5699-B64E-8748-C7AA8B59A66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CCDD0EC8-DEF3-D74F-A0CE-471C31C18552}"/>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86D01087-413E-624D-80E9-CFAFB3275F0F}"/>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752C8B9C-9D84-5845-BD1F-44013C8C647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4EB35639-3259-C847-8C55-4E4D266ABB4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A11EF571-49DB-8249-99C5-89BC145C8999}"/>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3E8B53FC-E145-3F43-AFF8-EB48BC38C45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E83DBCC2-696B-AD41-A7AF-7192CD834A84}"/>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6A0F83C8-66F9-C646-AA29-C7361B3002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E6045887-7F8F-F440-87E6-90112BBCABFA}"/>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DBF25C-CD8A-344D-A2B6-9F694BE521B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5756FACE-B85A-BE48-89D3-72CDE423EA7C}"/>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E6546FA-A3AE-1445-B5F3-D3FDF9B38BA6}"/>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0213551D-0E39-714A-974C-324089C1451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38E6BB56-0E57-4D4C-B890-D407AD37061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016E85E5-8603-064F-9B53-45C9479EF17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1979A07-7FC0-794E-902D-DE18D921B81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3F0325B4-35DD-E041-BA7F-B681242FA419}"/>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160A308A-50A9-9C4C-AF71-79017E36F09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97497718-5961-5446-9E28-15CA3A2138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8375F904-41AE-8146-8E09-C35AB795A7B7}"/>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A1D3B9B0-CDE9-5244-9364-3FE76EE1F91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AF07594E-C433-FB4E-964B-FCB6E508F19E}"/>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472C57FE-7162-354F-8D2E-9F74E180F6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8BB07287-2BF7-1B49-8591-59AFBCE1E15D}"/>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61C593D7-BCA8-E243-A350-D473367FC04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96E2ACF3-8945-A846-9A76-24E4F1DE4479}"/>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53F68A40-98FE-C049-8646-AF3B4B8F3F13}"/>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3BFBC783-6197-584C-9E4F-7F6798332AFF}"/>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F328BC2C-2255-5149-9F7A-DC0F920F680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AAB98B3A-E4B0-2D42-BAB5-43D7B746DD00}"/>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8D176379-BF63-7941-891A-34942201E5E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13D5D356-16D2-B246-A39E-2D07E1183D70}"/>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FECA42F8-FF45-2044-BDE7-C7DC7313FF4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876AF6DD-69F9-C045-A4F0-136C6B6FD94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4F4D979B-6877-8B4F-A4FA-9E3CE00D72B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E43DD49F-0BC6-3747-A13F-DE3AA7A7B31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BB6E2340-8FC3-9F41-90FC-E9FA72BF8F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F263B7C8-E521-0E45-9A58-8DDA996B85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A6737B0A-F864-984A-A19F-C3EC17AAFA8E}"/>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5B9BA48-ED89-8B49-AD44-240DFC5FFF6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F26C55AE-82C0-774A-882B-C78331504E7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CAFAE89-B656-4746-BC1E-D3C1280B5EB3}"/>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6D795F3C-0237-324F-80C3-9430CC4BF91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9ADB2399-C60A-7A44-8C6F-E3590DEF500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912018D6-5AF7-5943-B320-8F5D8908087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6EF094BD-5040-0B4A-B88D-E7F28A84D4A2}"/>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502C6170-7CB7-394C-BE52-E190A4301F87}"/>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47A3800C-B41D-234A-A87E-252E6E1FA0FB}"/>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23322F17-4B9D-694B-B104-8990972D163D}"/>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9797F0C5-A026-3244-A76E-D6D13AD0BE3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97DCAD35-B13D-434B-8C71-4E7F9CB050F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DC6B5320-2274-E045-B8A8-8FE53CC3B6D3}"/>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BC896F73-AACB-B442-98B8-56AAA8850380}"/>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46" r:id="rId1"/>
    <p:sldLayoutId id="2147483970" r:id="rId2"/>
    <p:sldLayoutId id="2147483947" r:id="rId3"/>
    <p:sldLayoutId id="2147483819" r:id="rId4"/>
    <p:sldLayoutId id="2147483820" r:id="rId5"/>
    <p:sldLayoutId id="2147483892" r:id="rId6"/>
    <p:sldLayoutId id="2147483824" r:id="rId7"/>
    <p:sldLayoutId id="2147483968" r:id="rId8"/>
    <p:sldLayoutId id="2147483969"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365440" y="6413378"/>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2024/2/7</a:t>
            </a:fld>
            <a:endParaRPr lang="zh-CN" altLang="en-US" dirty="0">
              <a:solidFill>
                <a:prstClr val="black"/>
              </a:solidFill>
            </a:endParaRPr>
          </a:p>
        </p:txBody>
      </p:sp>
      <p:sp>
        <p:nvSpPr>
          <p:cNvPr id="10" name="Rectangle 86"/>
          <p:cNvSpPr>
            <a:spLocks noChangeArrowheads="1"/>
          </p:cNvSpPr>
          <p:nvPr userDrawn="1"/>
        </p:nvSpPr>
        <p:spPr bwMode="auto">
          <a:xfrm>
            <a:off x="9514255"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7" name="TextBox 2">
            <a:extLst>
              <a:ext uri="{FF2B5EF4-FFF2-40B4-BE49-F238E27FC236}">
                <a16:creationId xmlns:a16="http://schemas.microsoft.com/office/drawing/2014/main" id="{4516A7C5-B605-6B44-A7BE-28ADB9219092}"/>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 name="图片 7">
            <a:extLst>
              <a:ext uri="{FF2B5EF4-FFF2-40B4-BE49-F238E27FC236}">
                <a16:creationId xmlns:a16="http://schemas.microsoft.com/office/drawing/2014/main" id="{295495ED-F2F9-A345-AD2E-98BB16884A21}"/>
              </a:ext>
            </a:extLst>
          </p:cNvPr>
          <p:cNvPicPr>
            <a:picLocks noChangeAspect="1"/>
          </p:cNvPicPr>
          <p:nvPr userDrawn="1"/>
        </p:nvPicPr>
        <p:blipFill>
          <a:blip r:embed="rId8"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9" name="副标题 2">
            <a:extLst>
              <a:ext uri="{FF2B5EF4-FFF2-40B4-BE49-F238E27FC236}">
                <a16:creationId xmlns:a16="http://schemas.microsoft.com/office/drawing/2014/main" id="{9B5DC586-B9B6-944A-9389-8211B4B1FD1F}"/>
              </a:ext>
            </a:extLst>
          </p:cNvPr>
          <p:cNvSpPr txBox="1">
            <a:spLocks/>
          </p:cNvSpPr>
          <p:nvPr userDrawn="1"/>
        </p:nvSpPr>
        <p:spPr bwMode="auto">
          <a:xfrm>
            <a:off x="9817349" y="6460188"/>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9">
                  <a:extLst>
                    <a:ext uri="{A12FA001-AC4F-418D-AE19-62706E023703}">
                      <ahyp:hlinkClr xmlns:ahyp="http://schemas.microsoft.com/office/drawing/2018/hyperlinkcolor" val="tx"/>
                    </a:ext>
                  </a:extLst>
                </a:hlinkClick>
              </a:rPr>
              <a:t>https://chenzomi12.github.io/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11" name="Rectangle 15">
            <a:extLst>
              <a:ext uri="{FF2B5EF4-FFF2-40B4-BE49-F238E27FC236}">
                <a16:creationId xmlns:a16="http://schemas.microsoft.com/office/drawing/2014/main" id="{5BBC3D22-C8BD-6E40-9853-81A509B6306E}"/>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435D8D64-3517-884F-A63A-6B170EC85CBD}"/>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468E3478-8E25-0C41-BD64-C4CBF7CC9FC7}"/>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99A42DA1-5B3C-B74E-A538-0FE12DEAAE24}"/>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EAC6B2B5-38BF-D042-A46B-CDC1AC508FA7}"/>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F9D1E726-1474-2649-B299-B3482A2F1F2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37D7899-2375-9A40-AE33-ADF2A472574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5CF63C11-61F8-AD4E-BA74-564C0CB428E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6C44727B-F11C-CF4F-9470-4376C255CC5C}"/>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87D9D541-DBBF-204B-99C2-317D2560BCA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255439D-C16A-584B-8A71-64DEC7A13A77}"/>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851D12BE-779D-2248-A49C-B2A3E190C1B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E3E05B9C-6535-1145-A5FB-362B2D3C598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40AB3C45-D453-8445-A666-F4AB773FD2B7}"/>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2BE8D4FD-647F-484A-BB3D-3A53BE127C2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98D950A1-D582-7D40-ACAD-024FDCD176F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77D579F-3EEC-D94E-9BE8-2749901AD7B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E9024426-6600-B444-9917-C935F8151D6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6DDF88EC-F185-FC48-9C8B-64D35611CA82}"/>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389678E6-E69F-CB4D-A47C-84CC217B6C1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0643F449-48E1-7447-BAEA-1D5F093D4ED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4B468376-C520-154C-AC89-55E375AB1A8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1CB5AA30-0ADA-A349-A715-C82F1250203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F2485F85-A439-F243-A409-617485D046E8}"/>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4BECDF48-4AE9-F94C-882E-CE5B445C92D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04A87568-2F86-3C45-B686-C972508EB75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FABB8C-8CD0-9C41-84FA-F73A526CF5B3}"/>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BFC0E70D-422D-F347-8E12-5B62F6EA7B42}"/>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26CB16A-C156-0A41-AE7F-15D3D11786E1}"/>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F452AD4A-D9DB-6444-A6BE-EF26185799F2}"/>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F3770997-588A-094B-B497-0102B223270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B03F1CF5-E133-D247-A1CE-1CFCEC83E8F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0CDEEAF-577F-3C49-A82A-82596D84BE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6603BD30-8AE9-7245-853C-33F5F4A0E2D7}"/>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3A0A4AC8-171B-3E49-A644-F47B5969E32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1B268DC4-FD2C-D141-BBA4-3BE35F658A3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07980EB2-A6E5-594E-9970-70D98AD88459}"/>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1BE35F9F-DB1B-2043-9520-4EF858CC6E8A}"/>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4823545C-798A-6542-BB3C-C0BF810FA0B6}"/>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290EEB78-501D-6449-BDE5-919C25BC72A6}"/>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BA89D749-719F-0443-BA3E-46E58348095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35E598F0-CA20-B14D-83D1-9E589F45DFA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77F1BE84-112F-894B-ADCE-96902DB88D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66DC0D8F-F34A-6A4C-B199-F26232921171}"/>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CEFF4B89-757A-734B-9E48-EDBF09A15FF5}"/>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A86470B6-3FF2-BB43-A0FF-24683492840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78065FA0-C09E-F946-BD70-9BD0F6651D8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5A4E9EBA-3AA7-C844-8A86-D54CBFA09A60}"/>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53BD6958-0F63-EC42-9B25-255D536CB4E2}"/>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014E0DB4-2157-1741-8B3C-4D60FE00F28A}"/>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F2134725-6CDE-8E44-B6FE-84B4170796CC}"/>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7B152D95-53AB-1446-8963-4F690D0B4DD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501AC583-7D2F-4E47-805E-A70E2CF2C74B}"/>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D5FD12C7-5303-CE46-863E-E4BA220910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752B8E1E-F1FA-6246-B1E2-9C6A76F473EB}"/>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104731CA-2266-3A44-9795-1845012CDE5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848CB10-70CB-CF43-90F7-F595FCB7B5D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6645FE51-27F5-B248-BE72-49BDC5BB557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4AF28F0-D2D6-F14D-B230-C6C34D67222D}"/>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56498193-3B70-7347-8991-3903693076BE}"/>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78FD35E8-09A6-714A-BAF7-F9832E07606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4CE4DCF4-6042-C841-9228-FAD129DAC19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43CB7E77-D2AD-B949-96C6-A0EE7618C968}"/>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8171FCA2-A2FC-5148-BE04-F1B1D5574832}"/>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BDFE6B5E-28A5-1841-9B7A-60D3BFEADB39}"/>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8B212038-05CE-D340-81F3-47486348560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C439AEEB-9DFA-9640-8B30-6322301EF44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AD11A216-A03A-C042-A782-43EC94D9FBE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3D0F0BF1-B66F-6949-972A-F9A73844087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16D311E9-0B5E-5149-BD0E-7C502CD6B265}"/>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75" r:id="rId4"/>
    <p:sldLayoutId id="2147483981" r:id="rId5"/>
    <p:sldLayoutId id="2147483982" r:id="rId6"/>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32E328A-0E7B-D747-843C-A7F1DB0AF41E}"/>
              </a:ext>
            </a:extLst>
          </p:cNvPr>
          <p:cNvSpPr/>
          <p:nvPr userDrawn="1"/>
        </p:nvSpPr>
        <p:spPr bwMode="auto">
          <a:xfrm>
            <a:off x="-11430" y="4558094"/>
            <a:ext cx="12230643" cy="2842586"/>
          </a:xfrm>
          <a:prstGeom prst="rect">
            <a:avLst/>
          </a:prstGeom>
          <a:blipFill dpi="0" rotWithShape="1">
            <a:blip r:embed="rId11"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8" name="Rectangle 86">
            <a:extLst>
              <a:ext uri="{FF2B5EF4-FFF2-40B4-BE49-F238E27FC236}">
                <a16:creationId xmlns:a16="http://schemas.microsoft.com/office/drawing/2014/main" id="{596E891C-ADFE-FE42-86C8-8EDC78CF6786}"/>
              </a:ext>
            </a:extLst>
          </p:cNvPr>
          <p:cNvSpPr>
            <a:spLocks noChangeArrowheads="1"/>
          </p:cNvSpPr>
          <p:nvPr userDrawn="1"/>
        </p:nvSpPr>
        <p:spPr bwMode="auto">
          <a:xfrm>
            <a:off x="9960570"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12" name="TextBox 2">
            <a:extLst>
              <a:ext uri="{FF2B5EF4-FFF2-40B4-BE49-F238E27FC236}">
                <a16:creationId xmlns:a16="http://schemas.microsoft.com/office/drawing/2014/main" id="{8A3F60EC-F50D-F64E-B345-0B2C9F4821B7}"/>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96F034E5-6103-534F-B0F4-B7D7DF211DA4}"/>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15" name="副标题 2">
            <a:extLst>
              <a:ext uri="{FF2B5EF4-FFF2-40B4-BE49-F238E27FC236}">
                <a16:creationId xmlns:a16="http://schemas.microsoft.com/office/drawing/2014/main" id="{4B07DACC-B4E5-4B4D-86E1-34D39B2A3680}"/>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9" name="Rectangle 15">
            <a:extLst>
              <a:ext uri="{FF2B5EF4-FFF2-40B4-BE49-F238E27FC236}">
                <a16:creationId xmlns:a16="http://schemas.microsoft.com/office/drawing/2014/main" id="{6421E41E-25FE-4842-8798-88978F11F5F0}"/>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EE031BE5-8FC5-7145-92DF-7B0C7111594E}"/>
              </a:ext>
            </a:extLst>
          </p:cNvPr>
          <p:cNvGrpSpPr/>
          <p:nvPr userDrawn="1"/>
        </p:nvGrpSpPr>
        <p:grpSpPr>
          <a:xfrm>
            <a:off x="12590924" y="3356218"/>
            <a:ext cx="1214711" cy="3499198"/>
            <a:chOff x="12438524" y="3358802"/>
            <a:chExt cx="1214711" cy="3499198"/>
          </a:xfrm>
        </p:grpSpPr>
        <p:sp>
          <p:nvSpPr>
            <p:cNvPr id="11" name="矩形 10">
              <a:extLst>
                <a:ext uri="{FF2B5EF4-FFF2-40B4-BE49-F238E27FC236}">
                  <a16:creationId xmlns:a16="http://schemas.microsoft.com/office/drawing/2014/main" id="{EAF3EEB2-690A-0745-AA9E-6880897ACCE4}"/>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651A2F6B-2323-9E47-A1B5-6F528B4EC2EE}"/>
                </a:ext>
              </a:extLst>
            </p:cNvPr>
            <p:cNvGrpSpPr>
              <a:grpSpLocks/>
            </p:cNvGrpSpPr>
            <p:nvPr/>
          </p:nvGrpSpPr>
          <p:grpSpPr bwMode="auto">
            <a:xfrm>
              <a:off x="12552504" y="3727418"/>
              <a:ext cx="986752" cy="182532"/>
              <a:chOff x="5893" y="2387"/>
              <a:chExt cx="466" cy="115"/>
            </a:xfrm>
          </p:grpSpPr>
          <p:sp>
            <p:nvSpPr>
              <p:cNvPr id="76" name="Rectangle 19">
                <a:extLst>
                  <a:ext uri="{FF2B5EF4-FFF2-40B4-BE49-F238E27FC236}">
                    <a16:creationId xmlns:a16="http://schemas.microsoft.com/office/drawing/2014/main" id="{329E116C-E314-7C4D-B69B-534AAF19B11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0">
                <a:extLst>
                  <a:ext uri="{FF2B5EF4-FFF2-40B4-BE49-F238E27FC236}">
                    <a16:creationId xmlns:a16="http://schemas.microsoft.com/office/drawing/2014/main" id="{5E013300-C8F6-A64C-9177-2FD3EEC407B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1">
                <a:extLst>
                  <a:ext uri="{FF2B5EF4-FFF2-40B4-BE49-F238E27FC236}">
                    <a16:creationId xmlns:a16="http://schemas.microsoft.com/office/drawing/2014/main" id="{DA276392-0EF8-8A4A-9769-D8C57C1A83D9}"/>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2">
                <a:extLst>
                  <a:ext uri="{FF2B5EF4-FFF2-40B4-BE49-F238E27FC236}">
                    <a16:creationId xmlns:a16="http://schemas.microsoft.com/office/drawing/2014/main" id="{7645DF87-1C9A-D343-A427-BEFD81B9759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3">
              <a:extLst>
                <a:ext uri="{FF2B5EF4-FFF2-40B4-BE49-F238E27FC236}">
                  <a16:creationId xmlns:a16="http://schemas.microsoft.com/office/drawing/2014/main" id="{9B4C204D-61ED-1346-AB9B-F842BF6CEA10}"/>
                </a:ext>
              </a:extLst>
            </p:cNvPr>
            <p:cNvGrpSpPr>
              <a:grpSpLocks/>
            </p:cNvGrpSpPr>
            <p:nvPr/>
          </p:nvGrpSpPr>
          <p:grpSpPr bwMode="auto">
            <a:xfrm>
              <a:off x="12552504" y="3943282"/>
              <a:ext cx="986752" cy="182532"/>
              <a:chOff x="5893" y="2523"/>
              <a:chExt cx="466" cy="115"/>
            </a:xfrm>
          </p:grpSpPr>
          <p:sp>
            <p:nvSpPr>
              <p:cNvPr id="72" name="Rectangle 24">
                <a:extLst>
                  <a:ext uri="{FF2B5EF4-FFF2-40B4-BE49-F238E27FC236}">
                    <a16:creationId xmlns:a16="http://schemas.microsoft.com/office/drawing/2014/main" id="{1F41706A-0119-5A41-AE42-359C91A5CD6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5">
                <a:extLst>
                  <a:ext uri="{FF2B5EF4-FFF2-40B4-BE49-F238E27FC236}">
                    <a16:creationId xmlns:a16="http://schemas.microsoft.com/office/drawing/2014/main" id="{BAE5CBA0-BF5C-104C-B996-7544AB03D3E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6">
                <a:extLst>
                  <a:ext uri="{FF2B5EF4-FFF2-40B4-BE49-F238E27FC236}">
                    <a16:creationId xmlns:a16="http://schemas.microsoft.com/office/drawing/2014/main" id="{153A51EE-CA5D-A343-BC88-FBDF07E5201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7">
                <a:extLst>
                  <a:ext uri="{FF2B5EF4-FFF2-40B4-BE49-F238E27FC236}">
                    <a16:creationId xmlns:a16="http://schemas.microsoft.com/office/drawing/2014/main" id="{6009F35B-8A5A-874A-9454-8DA7D8E84DC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8">
              <a:extLst>
                <a:ext uri="{FF2B5EF4-FFF2-40B4-BE49-F238E27FC236}">
                  <a16:creationId xmlns:a16="http://schemas.microsoft.com/office/drawing/2014/main" id="{0FF7F59F-DB24-7D49-B4E9-2459E20AFE35}"/>
                </a:ext>
              </a:extLst>
            </p:cNvPr>
            <p:cNvGrpSpPr>
              <a:grpSpLocks/>
            </p:cNvGrpSpPr>
            <p:nvPr/>
          </p:nvGrpSpPr>
          <p:grpSpPr bwMode="auto">
            <a:xfrm>
              <a:off x="12552504" y="4159146"/>
              <a:ext cx="986752" cy="182532"/>
              <a:chOff x="5893" y="2659"/>
              <a:chExt cx="466" cy="115"/>
            </a:xfrm>
          </p:grpSpPr>
          <p:sp>
            <p:nvSpPr>
              <p:cNvPr id="68" name="Rectangle 29">
                <a:extLst>
                  <a:ext uri="{FF2B5EF4-FFF2-40B4-BE49-F238E27FC236}">
                    <a16:creationId xmlns:a16="http://schemas.microsoft.com/office/drawing/2014/main" id="{2B7FD974-44B9-BC4E-9D36-7C95F4D81E4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0">
                <a:extLst>
                  <a:ext uri="{FF2B5EF4-FFF2-40B4-BE49-F238E27FC236}">
                    <a16:creationId xmlns:a16="http://schemas.microsoft.com/office/drawing/2014/main" id="{B5ED5DA0-089E-844A-895F-35B28D14A5C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1">
                <a:extLst>
                  <a:ext uri="{FF2B5EF4-FFF2-40B4-BE49-F238E27FC236}">
                    <a16:creationId xmlns:a16="http://schemas.microsoft.com/office/drawing/2014/main" id="{F634482F-719D-3042-B8C5-7E4001ABA3E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2">
                <a:extLst>
                  <a:ext uri="{FF2B5EF4-FFF2-40B4-BE49-F238E27FC236}">
                    <a16:creationId xmlns:a16="http://schemas.microsoft.com/office/drawing/2014/main" id="{B7900C1B-6D11-704E-AB8A-31257319DD03}"/>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3">
              <a:extLst>
                <a:ext uri="{FF2B5EF4-FFF2-40B4-BE49-F238E27FC236}">
                  <a16:creationId xmlns:a16="http://schemas.microsoft.com/office/drawing/2014/main" id="{EEDC3C82-7C9F-5746-A257-9932D90A1878}"/>
                </a:ext>
              </a:extLst>
            </p:cNvPr>
            <p:cNvGrpSpPr>
              <a:grpSpLocks/>
            </p:cNvGrpSpPr>
            <p:nvPr/>
          </p:nvGrpSpPr>
          <p:grpSpPr bwMode="auto">
            <a:xfrm>
              <a:off x="12552504" y="3511551"/>
              <a:ext cx="986752" cy="188882"/>
              <a:chOff x="5893" y="2251"/>
              <a:chExt cx="466" cy="119"/>
            </a:xfrm>
          </p:grpSpPr>
          <p:sp>
            <p:nvSpPr>
              <p:cNvPr id="64" name="Rectangle 34">
                <a:extLst>
                  <a:ext uri="{FF2B5EF4-FFF2-40B4-BE49-F238E27FC236}">
                    <a16:creationId xmlns:a16="http://schemas.microsoft.com/office/drawing/2014/main" id="{F7CD4BEC-2720-A647-AEB9-ED04C066348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5">
                <a:extLst>
                  <a:ext uri="{FF2B5EF4-FFF2-40B4-BE49-F238E27FC236}">
                    <a16:creationId xmlns:a16="http://schemas.microsoft.com/office/drawing/2014/main" id="{69B045C0-8237-9449-9EB4-7F42C348661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6">
                <a:extLst>
                  <a:ext uri="{FF2B5EF4-FFF2-40B4-BE49-F238E27FC236}">
                    <a16:creationId xmlns:a16="http://schemas.microsoft.com/office/drawing/2014/main" id="{E608577C-A8CC-A14F-BFA2-B11F1D26D52A}"/>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7">
                <a:extLst>
                  <a:ext uri="{FF2B5EF4-FFF2-40B4-BE49-F238E27FC236}">
                    <a16:creationId xmlns:a16="http://schemas.microsoft.com/office/drawing/2014/main" id="{16D4E0D4-D9F6-E14F-AF14-BF7242EAE6A8}"/>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38">
              <a:extLst>
                <a:ext uri="{FF2B5EF4-FFF2-40B4-BE49-F238E27FC236}">
                  <a16:creationId xmlns:a16="http://schemas.microsoft.com/office/drawing/2014/main" id="{9EF3452F-F6B3-CE43-93F4-B1847DCE8EFC}"/>
                </a:ext>
              </a:extLst>
            </p:cNvPr>
            <p:cNvGrpSpPr>
              <a:grpSpLocks/>
            </p:cNvGrpSpPr>
            <p:nvPr/>
          </p:nvGrpSpPr>
          <p:grpSpPr bwMode="auto">
            <a:xfrm>
              <a:off x="12552504" y="4519449"/>
              <a:ext cx="986752" cy="182532"/>
              <a:chOff x="5893" y="2886"/>
              <a:chExt cx="466" cy="115"/>
            </a:xfrm>
          </p:grpSpPr>
          <p:sp>
            <p:nvSpPr>
              <p:cNvPr id="60" name="Rectangle 39">
                <a:extLst>
                  <a:ext uri="{FF2B5EF4-FFF2-40B4-BE49-F238E27FC236}">
                    <a16:creationId xmlns:a16="http://schemas.microsoft.com/office/drawing/2014/main" id="{CEEFCCFB-3EF0-E54B-82F7-46CE8359FB58}"/>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0">
                <a:extLst>
                  <a:ext uri="{FF2B5EF4-FFF2-40B4-BE49-F238E27FC236}">
                    <a16:creationId xmlns:a16="http://schemas.microsoft.com/office/drawing/2014/main" id="{98ECFF64-F8B5-A341-8D1F-15088FED098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1">
                <a:extLst>
                  <a:ext uri="{FF2B5EF4-FFF2-40B4-BE49-F238E27FC236}">
                    <a16:creationId xmlns:a16="http://schemas.microsoft.com/office/drawing/2014/main" id="{684278DE-BC74-B74C-A7A2-8D5B35874D8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2">
                <a:extLst>
                  <a:ext uri="{FF2B5EF4-FFF2-40B4-BE49-F238E27FC236}">
                    <a16:creationId xmlns:a16="http://schemas.microsoft.com/office/drawing/2014/main" id="{CE782781-907B-F64E-AD13-43EC9097A2E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3">
              <a:extLst>
                <a:ext uri="{FF2B5EF4-FFF2-40B4-BE49-F238E27FC236}">
                  <a16:creationId xmlns:a16="http://schemas.microsoft.com/office/drawing/2014/main" id="{130BD659-CF8A-2C43-AA67-EC6C97D869F5}"/>
                </a:ext>
              </a:extLst>
            </p:cNvPr>
            <p:cNvGrpSpPr>
              <a:grpSpLocks/>
            </p:cNvGrpSpPr>
            <p:nvPr/>
          </p:nvGrpSpPr>
          <p:grpSpPr bwMode="auto">
            <a:xfrm>
              <a:off x="12552504" y="4735313"/>
              <a:ext cx="986752" cy="182532"/>
              <a:chOff x="5893" y="3022"/>
              <a:chExt cx="466" cy="115"/>
            </a:xfrm>
          </p:grpSpPr>
          <p:sp>
            <p:nvSpPr>
              <p:cNvPr id="56" name="Rectangle 44">
                <a:extLst>
                  <a:ext uri="{FF2B5EF4-FFF2-40B4-BE49-F238E27FC236}">
                    <a16:creationId xmlns:a16="http://schemas.microsoft.com/office/drawing/2014/main" id="{867BCAD4-F2F9-2B40-A39A-CF535E15E12C}"/>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5">
                <a:extLst>
                  <a:ext uri="{FF2B5EF4-FFF2-40B4-BE49-F238E27FC236}">
                    <a16:creationId xmlns:a16="http://schemas.microsoft.com/office/drawing/2014/main" id="{77CEFCE4-7823-AC45-AE9B-F883362E48DF}"/>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6">
                <a:extLst>
                  <a:ext uri="{FF2B5EF4-FFF2-40B4-BE49-F238E27FC236}">
                    <a16:creationId xmlns:a16="http://schemas.microsoft.com/office/drawing/2014/main" id="{319A2E8D-6A85-2D49-A823-4E2B258E849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7">
                <a:extLst>
                  <a:ext uri="{FF2B5EF4-FFF2-40B4-BE49-F238E27FC236}">
                    <a16:creationId xmlns:a16="http://schemas.microsoft.com/office/drawing/2014/main" id="{E9AB8895-1DFB-974D-B63E-08B85C61EBB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48">
              <a:extLst>
                <a:ext uri="{FF2B5EF4-FFF2-40B4-BE49-F238E27FC236}">
                  <a16:creationId xmlns:a16="http://schemas.microsoft.com/office/drawing/2014/main" id="{49B8DB57-56C1-794F-A5E5-F5F0527FAA1D}"/>
                </a:ext>
              </a:extLst>
            </p:cNvPr>
            <p:cNvGrpSpPr>
              <a:grpSpLocks/>
            </p:cNvGrpSpPr>
            <p:nvPr/>
          </p:nvGrpSpPr>
          <p:grpSpPr bwMode="auto">
            <a:xfrm>
              <a:off x="12552504" y="4951179"/>
              <a:ext cx="986752" cy="182532"/>
              <a:chOff x="5893" y="3158"/>
              <a:chExt cx="466" cy="115"/>
            </a:xfrm>
          </p:grpSpPr>
          <p:sp>
            <p:nvSpPr>
              <p:cNvPr id="52" name="Rectangle 49">
                <a:extLst>
                  <a:ext uri="{FF2B5EF4-FFF2-40B4-BE49-F238E27FC236}">
                    <a16:creationId xmlns:a16="http://schemas.microsoft.com/office/drawing/2014/main" id="{1BD89A97-8A2F-404C-8F3E-81ECC302FCF0}"/>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0">
                <a:extLst>
                  <a:ext uri="{FF2B5EF4-FFF2-40B4-BE49-F238E27FC236}">
                    <a16:creationId xmlns:a16="http://schemas.microsoft.com/office/drawing/2014/main" id="{84C39EB1-6617-7841-AA45-E1766D8865D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1">
                <a:extLst>
                  <a:ext uri="{FF2B5EF4-FFF2-40B4-BE49-F238E27FC236}">
                    <a16:creationId xmlns:a16="http://schemas.microsoft.com/office/drawing/2014/main" id="{979D9CA4-4926-554E-BF25-24D48AEB8BF8}"/>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2">
                <a:extLst>
                  <a:ext uri="{FF2B5EF4-FFF2-40B4-BE49-F238E27FC236}">
                    <a16:creationId xmlns:a16="http://schemas.microsoft.com/office/drawing/2014/main" id="{16B046C4-0657-5D44-895A-31C4991843DF}"/>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3">
              <a:extLst>
                <a:ext uri="{FF2B5EF4-FFF2-40B4-BE49-F238E27FC236}">
                  <a16:creationId xmlns:a16="http://schemas.microsoft.com/office/drawing/2014/main" id="{9CDA7577-E022-3D4D-8D9C-3B0E0780B63A}"/>
                </a:ext>
              </a:extLst>
            </p:cNvPr>
            <p:cNvGrpSpPr>
              <a:grpSpLocks/>
            </p:cNvGrpSpPr>
            <p:nvPr/>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1B99CAD1-03BC-654B-993D-387C87379CB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40A32DB2-38B9-5241-94FD-34834E8CD0F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99FE8405-6072-4447-8027-552BAAC5799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6DDE16A6-6055-794F-B9EE-FE994A414A04}"/>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58">
              <a:extLst>
                <a:ext uri="{FF2B5EF4-FFF2-40B4-BE49-F238E27FC236}">
                  <a16:creationId xmlns:a16="http://schemas.microsoft.com/office/drawing/2014/main" id="{A3A1AC52-7477-B043-875E-FC510A837CFE}"/>
                </a:ext>
              </a:extLst>
            </p:cNvPr>
            <p:cNvGrpSpPr>
              <a:grpSpLocks/>
            </p:cNvGrpSpPr>
            <p:nvPr/>
          </p:nvGrpSpPr>
          <p:grpSpPr bwMode="auto">
            <a:xfrm>
              <a:off x="12552504" y="5527346"/>
              <a:ext cx="986752" cy="182532"/>
              <a:chOff x="5893" y="3521"/>
              <a:chExt cx="466" cy="115"/>
            </a:xfrm>
          </p:grpSpPr>
          <p:sp>
            <p:nvSpPr>
              <p:cNvPr id="44" name="Rectangle 59">
                <a:extLst>
                  <a:ext uri="{FF2B5EF4-FFF2-40B4-BE49-F238E27FC236}">
                    <a16:creationId xmlns:a16="http://schemas.microsoft.com/office/drawing/2014/main" id="{8C6AADD4-69AE-B94D-BE4D-6A3DB4C1D584}"/>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0">
                <a:extLst>
                  <a:ext uri="{FF2B5EF4-FFF2-40B4-BE49-F238E27FC236}">
                    <a16:creationId xmlns:a16="http://schemas.microsoft.com/office/drawing/2014/main" id="{A726E8E1-4B3B-3541-B40F-E30D62E72E08}"/>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1">
                <a:extLst>
                  <a:ext uri="{FF2B5EF4-FFF2-40B4-BE49-F238E27FC236}">
                    <a16:creationId xmlns:a16="http://schemas.microsoft.com/office/drawing/2014/main" id="{0D71BAAA-577C-7D4D-98C5-F559831524E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2">
                <a:extLst>
                  <a:ext uri="{FF2B5EF4-FFF2-40B4-BE49-F238E27FC236}">
                    <a16:creationId xmlns:a16="http://schemas.microsoft.com/office/drawing/2014/main" id="{6BB93B2C-A57E-E346-9827-3E7BB976D8D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3">
              <a:extLst>
                <a:ext uri="{FF2B5EF4-FFF2-40B4-BE49-F238E27FC236}">
                  <a16:creationId xmlns:a16="http://schemas.microsoft.com/office/drawing/2014/main" id="{120B39A1-950F-C947-8774-D9A3CBDFFC7E}"/>
                </a:ext>
              </a:extLst>
            </p:cNvPr>
            <p:cNvGrpSpPr>
              <a:grpSpLocks/>
            </p:cNvGrpSpPr>
            <p:nvPr/>
          </p:nvGrpSpPr>
          <p:grpSpPr bwMode="auto">
            <a:xfrm>
              <a:off x="12552504" y="5743210"/>
              <a:ext cx="986752" cy="182532"/>
              <a:chOff x="5893" y="3657"/>
              <a:chExt cx="466" cy="115"/>
            </a:xfrm>
          </p:grpSpPr>
          <p:sp>
            <p:nvSpPr>
              <p:cNvPr id="40" name="Rectangle 64">
                <a:extLst>
                  <a:ext uri="{FF2B5EF4-FFF2-40B4-BE49-F238E27FC236}">
                    <a16:creationId xmlns:a16="http://schemas.microsoft.com/office/drawing/2014/main" id="{D2ECDBFC-2EF3-824C-8DEC-055491C5FBF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5">
                <a:extLst>
                  <a:ext uri="{FF2B5EF4-FFF2-40B4-BE49-F238E27FC236}">
                    <a16:creationId xmlns:a16="http://schemas.microsoft.com/office/drawing/2014/main" id="{F9B98C56-208B-7D44-B56C-015E000C9AA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6">
                <a:extLst>
                  <a:ext uri="{FF2B5EF4-FFF2-40B4-BE49-F238E27FC236}">
                    <a16:creationId xmlns:a16="http://schemas.microsoft.com/office/drawing/2014/main" id="{0E8A1586-346A-1042-B5C5-190222662C80}"/>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7">
                <a:extLst>
                  <a:ext uri="{FF2B5EF4-FFF2-40B4-BE49-F238E27FC236}">
                    <a16:creationId xmlns:a16="http://schemas.microsoft.com/office/drawing/2014/main" id="{B176F745-791F-D84D-81E2-65BBA4DB182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68">
              <a:extLst>
                <a:ext uri="{FF2B5EF4-FFF2-40B4-BE49-F238E27FC236}">
                  <a16:creationId xmlns:a16="http://schemas.microsoft.com/office/drawing/2014/main" id="{2016CB18-E5F0-2A47-8167-E2E7E27CD75B}"/>
                </a:ext>
              </a:extLst>
            </p:cNvPr>
            <p:cNvGrpSpPr>
              <a:grpSpLocks/>
            </p:cNvGrpSpPr>
            <p:nvPr/>
          </p:nvGrpSpPr>
          <p:grpSpPr bwMode="auto">
            <a:xfrm>
              <a:off x="12552504" y="6103513"/>
              <a:ext cx="986752" cy="182532"/>
              <a:chOff x="5893" y="3884"/>
              <a:chExt cx="466" cy="115"/>
            </a:xfrm>
          </p:grpSpPr>
          <p:sp>
            <p:nvSpPr>
              <p:cNvPr id="36" name="Rectangle 69">
                <a:extLst>
                  <a:ext uri="{FF2B5EF4-FFF2-40B4-BE49-F238E27FC236}">
                    <a16:creationId xmlns:a16="http://schemas.microsoft.com/office/drawing/2014/main" id="{B52403E2-9036-6640-BF72-C96D4ECEA6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0">
                <a:extLst>
                  <a:ext uri="{FF2B5EF4-FFF2-40B4-BE49-F238E27FC236}">
                    <a16:creationId xmlns:a16="http://schemas.microsoft.com/office/drawing/2014/main" id="{28C163B0-E0B6-F445-A292-6DF562879708}"/>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1">
                <a:extLst>
                  <a:ext uri="{FF2B5EF4-FFF2-40B4-BE49-F238E27FC236}">
                    <a16:creationId xmlns:a16="http://schemas.microsoft.com/office/drawing/2014/main" id="{338402F8-8DFC-3245-8566-CA2A7184A7A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2">
                <a:extLst>
                  <a:ext uri="{FF2B5EF4-FFF2-40B4-BE49-F238E27FC236}">
                    <a16:creationId xmlns:a16="http://schemas.microsoft.com/office/drawing/2014/main" id="{D093EECD-2B36-D44B-80FE-91135712B42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3">
              <a:extLst>
                <a:ext uri="{FF2B5EF4-FFF2-40B4-BE49-F238E27FC236}">
                  <a16:creationId xmlns:a16="http://schemas.microsoft.com/office/drawing/2014/main" id="{9E54CDC3-25C7-6343-9813-8D885CDFDCAA}"/>
                </a:ext>
              </a:extLst>
            </p:cNvPr>
            <p:cNvGrpSpPr>
              <a:grpSpLocks/>
            </p:cNvGrpSpPr>
            <p:nvPr/>
          </p:nvGrpSpPr>
          <p:grpSpPr bwMode="auto">
            <a:xfrm>
              <a:off x="12552504" y="6328901"/>
              <a:ext cx="986752" cy="182532"/>
              <a:chOff x="5893" y="4026"/>
              <a:chExt cx="466" cy="115"/>
            </a:xfrm>
          </p:grpSpPr>
          <p:sp>
            <p:nvSpPr>
              <p:cNvPr id="32" name="Rectangle 74">
                <a:extLst>
                  <a:ext uri="{FF2B5EF4-FFF2-40B4-BE49-F238E27FC236}">
                    <a16:creationId xmlns:a16="http://schemas.microsoft.com/office/drawing/2014/main" id="{DC7D4F56-46F2-824A-8152-55A0175F6EE7}"/>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5">
                <a:extLst>
                  <a:ext uri="{FF2B5EF4-FFF2-40B4-BE49-F238E27FC236}">
                    <a16:creationId xmlns:a16="http://schemas.microsoft.com/office/drawing/2014/main" id="{F98648B8-27D0-DD4F-AA51-72DEC49FAEB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6">
                <a:extLst>
                  <a:ext uri="{FF2B5EF4-FFF2-40B4-BE49-F238E27FC236}">
                    <a16:creationId xmlns:a16="http://schemas.microsoft.com/office/drawing/2014/main" id="{5112ECFA-2F7A-9645-98EF-69EAC93E7ED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7">
                <a:extLst>
                  <a:ext uri="{FF2B5EF4-FFF2-40B4-BE49-F238E27FC236}">
                    <a16:creationId xmlns:a16="http://schemas.microsoft.com/office/drawing/2014/main" id="{E348AFAA-438C-CE47-9362-97EEB68FF5C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78">
              <a:extLst>
                <a:ext uri="{FF2B5EF4-FFF2-40B4-BE49-F238E27FC236}">
                  <a16:creationId xmlns:a16="http://schemas.microsoft.com/office/drawing/2014/main" id="{96E16173-29FC-CF47-AE9B-8002E18296E4}"/>
                </a:ext>
              </a:extLst>
            </p:cNvPr>
            <p:cNvGrpSpPr>
              <a:grpSpLocks/>
            </p:cNvGrpSpPr>
            <p:nvPr/>
          </p:nvGrpSpPr>
          <p:grpSpPr bwMode="auto">
            <a:xfrm>
              <a:off x="12552504" y="6552703"/>
              <a:ext cx="986752" cy="182532"/>
              <a:chOff x="5893" y="4167"/>
              <a:chExt cx="466" cy="115"/>
            </a:xfrm>
          </p:grpSpPr>
          <p:sp>
            <p:nvSpPr>
              <p:cNvPr id="28" name="Rectangle 79">
                <a:extLst>
                  <a:ext uri="{FF2B5EF4-FFF2-40B4-BE49-F238E27FC236}">
                    <a16:creationId xmlns:a16="http://schemas.microsoft.com/office/drawing/2014/main" id="{36731BA9-6469-EB47-97E6-4F97D40833BA}"/>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0">
                <a:extLst>
                  <a:ext uri="{FF2B5EF4-FFF2-40B4-BE49-F238E27FC236}">
                    <a16:creationId xmlns:a16="http://schemas.microsoft.com/office/drawing/2014/main" id="{066F11EF-F5EB-0243-BC57-E610F1082E7A}"/>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1">
                <a:extLst>
                  <a:ext uri="{FF2B5EF4-FFF2-40B4-BE49-F238E27FC236}">
                    <a16:creationId xmlns:a16="http://schemas.microsoft.com/office/drawing/2014/main" id="{48DABFCC-C4BB-A547-B8D5-53D2C48BEFE6}"/>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2">
                <a:extLst>
                  <a:ext uri="{FF2B5EF4-FFF2-40B4-BE49-F238E27FC236}">
                    <a16:creationId xmlns:a16="http://schemas.microsoft.com/office/drawing/2014/main" id="{E2C88544-71AA-124A-B0F9-C10CE639D9C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0" name="Rectangle 83">
            <a:extLst>
              <a:ext uri="{FF2B5EF4-FFF2-40B4-BE49-F238E27FC236}">
                <a16:creationId xmlns:a16="http://schemas.microsoft.com/office/drawing/2014/main" id="{9EDD3A67-74D3-E54E-88C9-73C0424DD432}"/>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1" name="Rectangle 84">
            <a:extLst>
              <a:ext uri="{FF2B5EF4-FFF2-40B4-BE49-F238E27FC236}">
                <a16:creationId xmlns:a16="http://schemas.microsoft.com/office/drawing/2014/main" id="{A6009009-D5EF-7E40-8B27-A6F90CFCECC7}"/>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2036988728"/>
      </p:ext>
    </p:extLst>
  </p:cSld>
  <p:clrMap bg1="lt1" tx1="dk1" bg2="lt2" tx2="dk2" accent1="accent1" accent2="accent2" accent3="accent3" accent4="accent4" accent5="accent5" accent6="accent6" hlink="hlink" folHlink="folHlink"/>
  <p:sldLayoutIdLst>
    <p:sldLayoutId id="2147483973" r:id="rId1"/>
    <p:sldLayoutId id="2147483965" r:id="rId2"/>
    <p:sldLayoutId id="2147483966" r:id="rId3"/>
    <p:sldLayoutId id="2147483967" r:id="rId4"/>
    <p:sldLayoutId id="2147483956" r:id="rId5"/>
    <p:sldLayoutId id="2147483957" r:id="rId6"/>
    <p:sldLayoutId id="2147483958" r:id="rId7"/>
    <p:sldLayoutId id="2147483959" r:id="rId8"/>
    <p:sldLayoutId id="2147483974"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1588"/>
            <a:ext cx="12193588" cy="6856412"/>
          </a:xfrm>
          <a:prstGeom prst="rect">
            <a:avLst/>
          </a:prstGeom>
        </p:spPr>
      </p:pic>
      <p:sp>
        <p:nvSpPr>
          <p:cNvPr id="12" name="TextBox 2">
            <a:extLst>
              <a:ext uri="{FF2B5EF4-FFF2-40B4-BE49-F238E27FC236}">
                <a16:creationId xmlns:a16="http://schemas.microsoft.com/office/drawing/2014/main" id="{D0F0DA3C-4AEC-1B44-8AA0-10080BFDF727}"/>
              </a:ext>
            </a:extLst>
          </p:cNvPr>
          <p:cNvSpPr txBox="1"/>
          <p:nvPr userDrawn="1"/>
        </p:nvSpPr>
        <p:spPr>
          <a:xfrm>
            <a:off x="553765" y="639958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0EE15CAA-5A2E-4946-9092-2C7A7D278222}"/>
              </a:ext>
            </a:extLst>
          </p:cNvPr>
          <p:cNvPicPr>
            <a:picLocks noChangeAspect="1"/>
          </p:cNvPicPr>
          <p:nvPr userDrawn="1"/>
        </p:nvPicPr>
        <p:blipFill>
          <a:blip r:embed="rId7" cstate="print">
            <a:alphaModFix amt="70000"/>
            <a:extLst>
              <a:ext uri="{28A0092B-C50C-407E-A947-70E740481C1C}">
                <a14:useLocalDpi xmlns:a14="http://schemas.microsoft.com/office/drawing/2010/main"/>
              </a:ext>
            </a:extLst>
          </a:blip>
          <a:stretch>
            <a:fillRect/>
          </a:stretch>
        </p:blipFill>
        <p:spPr>
          <a:xfrm>
            <a:off x="337741" y="6475321"/>
            <a:ext cx="144000" cy="144000"/>
          </a:xfrm>
          <a:prstGeom prst="ellipse">
            <a:avLst/>
          </a:prstGeom>
          <a:ln w="12700" cap="rnd">
            <a:solidFill>
              <a:schemeClr val="bg1"/>
            </a:solidFill>
            <a:prstDash val="solid"/>
          </a:ln>
          <a:effectLst/>
        </p:spPr>
      </p:pic>
      <p:sp>
        <p:nvSpPr>
          <p:cNvPr id="2" name="矩形 1">
            <a:extLst>
              <a:ext uri="{FF2B5EF4-FFF2-40B4-BE49-F238E27FC236}">
                <a16:creationId xmlns:a16="http://schemas.microsoft.com/office/drawing/2014/main" id="{F4E50312-EC01-E14B-87D5-C18323A16206}"/>
              </a:ext>
            </a:extLst>
          </p:cNvPr>
          <p:cNvSpPr/>
          <p:nvPr userDrawn="1"/>
        </p:nvSpPr>
        <p:spPr>
          <a:xfrm>
            <a:off x="9842577" y="6399588"/>
            <a:ext cx="2250191" cy="290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副标题 2">
            <a:extLst>
              <a:ext uri="{FF2B5EF4-FFF2-40B4-BE49-F238E27FC236}">
                <a16:creationId xmlns:a16="http://schemas.microsoft.com/office/drawing/2014/main" id="{2F3A5196-93C8-7342-BB74-67DE83BC2506}"/>
              </a:ext>
            </a:extLst>
          </p:cNvPr>
          <p:cNvSpPr txBox="1">
            <a:spLocks/>
          </p:cNvSpPr>
          <p:nvPr userDrawn="1"/>
        </p:nvSpPr>
        <p:spPr bwMode="auto">
          <a:xfrm>
            <a:off x="9741757" y="6414035"/>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8">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7" name="Rectangle 86">
            <a:extLst>
              <a:ext uri="{FF2B5EF4-FFF2-40B4-BE49-F238E27FC236}">
                <a16:creationId xmlns:a16="http://schemas.microsoft.com/office/drawing/2014/main" id="{AD9A1659-E87F-E546-B389-F66C7042FDE4}"/>
              </a:ext>
            </a:extLst>
          </p:cNvPr>
          <p:cNvSpPr>
            <a:spLocks noChangeArrowheads="1"/>
          </p:cNvSpPr>
          <p:nvPr userDrawn="1"/>
        </p:nvSpPr>
        <p:spPr bwMode="auto">
          <a:xfrm>
            <a:off x="9906141" y="640480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9" name="Rectangle 15">
            <a:extLst>
              <a:ext uri="{FF2B5EF4-FFF2-40B4-BE49-F238E27FC236}">
                <a16:creationId xmlns:a16="http://schemas.microsoft.com/office/drawing/2014/main" id="{A5F26F7F-9135-C04D-9CC8-EDA4517F5786}"/>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4004AD4C-8DD5-D94B-885C-B1BB0DF170A5}"/>
              </a:ext>
            </a:extLst>
          </p:cNvPr>
          <p:cNvGrpSpPr/>
          <p:nvPr userDrawn="1"/>
        </p:nvGrpSpPr>
        <p:grpSpPr>
          <a:xfrm>
            <a:off x="12590924" y="3356218"/>
            <a:ext cx="1214711" cy="3499198"/>
            <a:chOff x="12438524" y="3358802"/>
            <a:chExt cx="1214711" cy="3499198"/>
          </a:xfrm>
        </p:grpSpPr>
        <p:sp>
          <p:nvSpPr>
            <p:cNvPr id="11" name="矩形 10">
              <a:extLst>
                <a:ext uri="{FF2B5EF4-FFF2-40B4-BE49-F238E27FC236}">
                  <a16:creationId xmlns:a16="http://schemas.microsoft.com/office/drawing/2014/main" id="{EAAFD12B-3B1B-DE44-B8E5-F9E8BEBD5E13}"/>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9325EA3D-706C-C84C-ADCF-069B4041ECF1}"/>
                </a:ext>
              </a:extLst>
            </p:cNvPr>
            <p:cNvGrpSpPr>
              <a:grpSpLocks/>
            </p:cNvGrpSpPr>
            <p:nvPr/>
          </p:nvGrpSpPr>
          <p:grpSpPr bwMode="auto">
            <a:xfrm>
              <a:off x="12552504" y="3727418"/>
              <a:ext cx="986752" cy="182532"/>
              <a:chOff x="5893" y="2387"/>
              <a:chExt cx="466" cy="115"/>
            </a:xfrm>
          </p:grpSpPr>
          <p:sp>
            <p:nvSpPr>
              <p:cNvPr id="76" name="Rectangle 19">
                <a:extLst>
                  <a:ext uri="{FF2B5EF4-FFF2-40B4-BE49-F238E27FC236}">
                    <a16:creationId xmlns:a16="http://schemas.microsoft.com/office/drawing/2014/main" id="{DA350EC9-0850-CD48-AB9D-90D70D632C5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0">
                <a:extLst>
                  <a:ext uri="{FF2B5EF4-FFF2-40B4-BE49-F238E27FC236}">
                    <a16:creationId xmlns:a16="http://schemas.microsoft.com/office/drawing/2014/main" id="{41DDDD49-5826-0F4E-BF89-F5A3E19AAEB6}"/>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1">
                <a:extLst>
                  <a:ext uri="{FF2B5EF4-FFF2-40B4-BE49-F238E27FC236}">
                    <a16:creationId xmlns:a16="http://schemas.microsoft.com/office/drawing/2014/main" id="{D5A22D26-7756-664F-8DCC-FC4E4D4DFAFA}"/>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2">
                <a:extLst>
                  <a:ext uri="{FF2B5EF4-FFF2-40B4-BE49-F238E27FC236}">
                    <a16:creationId xmlns:a16="http://schemas.microsoft.com/office/drawing/2014/main" id="{6D36C261-EB73-E940-9D42-1BCC0900E37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3">
              <a:extLst>
                <a:ext uri="{FF2B5EF4-FFF2-40B4-BE49-F238E27FC236}">
                  <a16:creationId xmlns:a16="http://schemas.microsoft.com/office/drawing/2014/main" id="{26D024F2-4302-8C43-9482-3D32CF1385EA}"/>
                </a:ext>
              </a:extLst>
            </p:cNvPr>
            <p:cNvGrpSpPr>
              <a:grpSpLocks/>
            </p:cNvGrpSpPr>
            <p:nvPr/>
          </p:nvGrpSpPr>
          <p:grpSpPr bwMode="auto">
            <a:xfrm>
              <a:off x="12552504" y="3943282"/>
              <a:ext cx="986752" cy="182532"/>
              <a:chOff x="5893" y="2523"/>
              <a:chExt cx="466" cy="115"/>
            </a:xfrm>
          </p:grpSpPr>
          <p:sp>
            <p:nvSpPr>
              <p:cNvPr id="72" name="Rectangle 24">
                <a:extLst>
                  <a:ext uri="{FF2B5EF4-FFF2-40B4-BE49-F238E27FC236}">
                    <a16:creationId xmlns:a16="http://schemas.microsoft.com/office/drawing/2014/main" id="{36268AD3-71BA-2644-99C2-C8F21DAB25B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5">
                <a:extLst>
                  <a:ext uri="{FF2B5EF4-FFF2-40B4-BE49-F238E27FC236}">
                    <a16:creationId xmlns:a16="http://schemas.microsoft.com/office/drawing/2014/main" id="{4419DB16-536B-B54C-A5B4-E82895AABFD6}"/>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6">
                <a:extLst>
                  <a:ext uri="{FF2B5EF4-FFF2-40B4-BE49-F238E27FC236}">
                    <a16:creationId xmlns:a16="http://schemas.microsoft.com/office/drawing/2014/main" id="{DD93C666-1F4E-7945-A5E4-A47CFD2D3FD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7">
                <a:extLst>
                  <a:ext uri="{FF2B5EF4-FFF2-40B4-BE49-F238E27FC236}">
                    <a16:creationId xmlns:a16="http://schemas.microsoft.com/office/drawing/2014/main" id="{A09F210F-D2A9-C04B-B859-F99D5131E65F}"/>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8">
              <a:extLst>
                <a:ext uri="{FF2B5EF4-FFF2-40B4-BE49-F238E27FC236}">
                  <a16:creationId xmlns:a16="http://schemas.microsoft.com/office/drawing/2014/main" id="{82992443-7931-C448-B92D-3CA9E1FA9E08}"/>
                </a:ext>
              </a:extLst>
            </p:cNvPr>
            <p:cNvGrpSpPr>
              <a:grpSpLocks/>
            </p:cNvGrpSpPr>
            <p:nvPr/>
          </p:nvGrpSpPr>
          <p:grpSpPr bwMode="auto">
            <a:xfrm>
              <a:off x="12552504" y="4159146"/>
              <a:ext cx="986752" cy="182532"/>
              <a:chOff x="5893" y="2659"/>
              <a:chExt cx="466" cy="115"/>
            </a:xfrm>
          </p:grpSpPr>
          <p:sp>
            <p:nvSpPr>
              <p:cNvPr id="68" name="Rectangle 29">
                <a:extLst>
                  <a:ext uri="{FF2B5EF4-FFF2-40B4-BE49-F238E27FC236}">
                    <a16:creationId xmlns:a16="http://schemas.microsoft.com/office/drawing/2014/main" id="{AF8370F2-4337-3C41-9216-E89DCB5FB2F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0">
                <a:extLst>
                  <a:ext uri="{FF2B5EF4-FFF2-40B4-BE49-F238E27FC236}">
                    <a16:creationId xmlns:a16="http://schemas.microsoft.com/office/drawing/2014/main" id="{B19380DA-9FAA-914E-9A0C-C59E35D0C5A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1">
                <a:extLst>
                  <a:ext uri="{FF2B5EF4-FFF2-40B4-BE49-F238E27FC236}">
                    <a16:creationId xmlns:a16="http://schemas.microsoft.com/office/drawing/2014/main" id="{24046A79-1E2F-314D-924B-D7AC74DE55F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2">
                <a:extLst>
                  <a:ext uri="{FF2B5EF4-FFF2-40B4-BE49-F238E27FC236}">
                    <a16:creationId xmlns:a16="http://schemas.microsoft.com/office/drawing/2014/main" id="{07BEEC8E-CAD0-C840-AECE-F2369A009093}"/>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3">
              <a:extLst>
                <a:ext uri="{FF2B5EF4-FFF2-40B4-BE49-F238E27FC236}">
                  <a16:creationId xmlns:a16="http://schemas.microsoft.com/office/drawing/2014/main" id="{A1B17EEF-DB18-3C46-82FD-3CDEE86C8283}"/>
                </a:ext>
              </a:extLst>
            </p:cNvPr>
            <p:cNvGrpSpPr>
              <a:grpSpLocks/>
            </p:cNvGrpSpPr>
            <p:nvPr/>
          </p:nvGrpSpPr>
          <p:grpSpPr bwMode="auto">
            <a:xfrm>
              <a:off x="12552504" y="3511551"/>
              <a:ext cx="986752" cy="188882"/>
              <a:chOff x="5893" y="2251"/>
              <a:chExt cx="466" cy="119"/>
            </a:xfrm>
          </p:grpSpPr>
          <p:sp>
            <p:nvSpPr>
              <p:cNvPr id="64" name="Rectangle 34">
                <a:extLst>
                  <a:ext uri="{FF2B5EF4-FFF2-40B4-BE49-F238E27FC236}">
                    <a16:creationId xmlns:a16="http://schemas.microsoft.com/office/drawing/2014/main" id="{79A8267F-DB81-D248-B7FA-8878B72C587F}"/>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5">
                <a:extLst>
                  <a:ext uri="{FF2B5EF4-FFF2-40B4-BE49-F238E27FC236}">
                    <a16:creationId xmlns:a16="http://schemas.microsoft.com/office/drawing/2014/main" id="{97161762-6867-1342-9953-ECE69EB5F245}"/>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6">
                <a:extLst>
                  <a:ext uri="{FF2B5EF4-FFF2-40B4-BE49-F238E27FC236}">
                    <a16:creationId xmlns:a16="http://schemas.microsoft.com/office/drawing/2014/main" id="{0D59F16D-BA84-3944-9D11-D18A1180C2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7">
                <a:extLst>
                  <a:ext uri="{FF2B5EF4-FFF2-40B4-BE49-F238E27FC236}">
                    <a16:creationId xmlns:a16="http://schemas.microsoft.com/office/drawing/2014/main" id="{4F61C433-240E-E74F-98FB-4B989040D568}"/>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38">
              <a:extLst>
                <a:ext uri="{FF2B5EF4-FFF2-40B4-BE49-F238E27FC236}">
                  <a16:creationId xmlns:a16="http://schemas.microsoft.com/office/drawing/2014/main" id="{D24086D8-1F17-1946-9EB6-8C70C3894100}"/>
                </a:ext>
              </a:extLst>
            </p:cNvPr>
            <p:cNvGrpSpPr>
              <a:grpSpLocks/>
            </p:cNvGrpSpPr>
            <p:nvPr/>
          </p:nvGrpSpPr>
          <p:grpSpPr bwMode="auto">
            <a:xfrm>
              <a:off x="12552504" y="4519449"/>
              <a:ext cx="986752" cy="182532"/>
              <a:chOff x="5893" y="2886"/>
              <a:chExt cx="466" cy="115"/>
            </a:xfrm>
          </p:grpSpPr>
          <p:sp>
            <p:nvSpPr>
              <p:cNvPr id="60" name="Rectangle 39">
                <a:extLst>
                  <a:ext uri="{FF2B5EF4-FFF2-40B4-BE49-F238E27FC236}">
                    <a16:creationId xmlns:a16="http://schemas.microsoft.com/office/drawing/2014/main" id="{95032465-8653-D645-9D71-C0161E19EC4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0">
                <a:extLst>
                  <a:ext uri="{FF2B5EF4-FFF2-40B4-BE49-F238E27FC236}">
                    <a16:creationId xmlns:a16="http://schemas.microsoft.com/office/drawing/2014/main" id="{33CB5E46-566E-F043-9710-8A5A4E9D3FD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1">
                <a:extLst>
                  <a:ext uri="{FF2B5EF4-FFF2-40B4-BE49-F238E27FC236}">
                    <a16:creationId xmlns:a16="http://schemas.microsoft.com/office/drawing/2014/main" id="{D104752F-DB78-AC48-9BC9-F283DCC90C78}"/>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2">
                <a:extLst>
                  <a:ext uri="{FF2B5EF4-FFF2-40B4-BE49-F238E27FC236}">
                    <a16:creationId xmlns:a16="http://schemas.microsoft.com/office/drawing/2014/main" id="{BD7B7D29-5885-7B47-BF66-9B45BA44012F}"/>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3">
              <a:extLst>
                <a:ext uri="{FF2B5EF4-FFF2-40B4-BE49-F238E27FC236}">
                  <a16:creationId xmlns:a16="http://schemas.microsoft.com/office/drawing/2014/main" id="{C871026E-B5B3-4A4B-8BA8-EA67B14477E1}"/>
                </a:ext>
              </a:extLst>
            </p:cNvPr>
            <p:cNvGrpSpPr>
              <a:grpSpLocks/>
            </p:cNvGrpSpPr>
            <p:nvPr/>
          </p:nvGrpSpPr>
          <p:grpSpPr bwMode="auto">
            <a:xfrm>
              <a:off x="12552504" y="4735313"/>
              <a:ext cx="986752" cy="182532"/>
              <a:chOff x="5893" y="3022"/>
              <a:chExt cx="466" cy="115"/>
            </a:xfrm>
          </p:grpSpPr>
          <p:sp>
            <p:nvSpPr>
              <p:cNvPr id="56" name="Rectangle 44">
                <a:extLst>
                  <a:ext uri="{FF2B5EF4-FFF2-40B4-BE49-F238E27FC236}">
                    <a16:creationId xmlns:a16="http://schemas.microsoft.com/office/drawing/2014/main" id="{52F7932D-EE58-7140-A4F2-04C31D346DA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5">
                <a:extLst>
                  <a:ext uri="{FF2B5EF4-FFF2-40B4-BE49-F238E27FC236}">
                    <a16:creationId xmlns:a16="http://schemas.microsoft.com/office/drawing/2014/main" id="{448BD57B-67F4-E345-A06B-63BECABD639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6">
                <a:extLst>
                  <a:ext uri="{FF2B5EF4-FFF2-40B4-BE49-F238E27FC236}">
                    <a16:creationId xmlns:a16="http://schemas.microsoft.com/office/drawing/2014/main" id="{B1F04EB6-44EA-8D40-8AB0-AAE126D3EBC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7">
                <a:extLst>
                  <a:ext uri="{FF2B5EF4-FFF2-40B4-BE49-F238E27FC236}">
                    <a16:creationId xmlns:a16="http://schemas.microsoft.com/office/drawing/2014/main" id="{7B952B24-62E2-1F4A-89ED-0A480B3B7099}"/>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48">
              <a:extLst>
                <a:ext uri="{FF2B5EF4-FFF2-40B4-BE49-F238E27FC236}">
                  <a16:creationId xmlns:a16="http://schemas.microsoft.com/office/drawing/2014/main" id="{CF2B9021-28E8-B942-BB6D-E79D70074E87}"/>
                </a:ext>
              </a:extLst>
            </p:cNvPr>
            <p:cNvGrpSpPr>
              <a:grpSpLocks/>
            </p:cNvGrpSpPr>
            <p:nvPr/>
          </p:nvGrpSpPr>
          <p:grpSpPr bwMode="auto">
            <a:xfrm>
              <a:off x="12552504" y="4951179"/>
              <a:ext cx="986752" cy="182532"/>
              <a:chOff x="5893" y="3158"/>
              <a:chExt cx="466" cy="115"/>
            </a:xfrm>
          </p:grpSpPr>
          <p:sp>
            <p:nvSpPr>
              <p:cNvPr id="52" name="Rectangle 49">
                <a:extLst>
                  <a:ext uri="{FF2B5EF4-FFF2-40B4-BE49-F238E27FC236}">
                    <a16:creationId xmlns:a16="http://schemas.microsoft.com/office/drawing/2014/main" id="{50688F79-8F69-F44E-AB15-DDF95F10D60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0">
                <a:extLst>
                  <a:ext uri="{FF2B5EF4-FFF2-40B4-BE49-F238E27FC236}">
                    <a16:creationId xmlns:a16="http://schemas.microsoft.com/office/drawing/2014/main" id="{EB831E89-3407-0E42-AD57-91A69591B74E}"/>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1">
                <a:extLst>
                  <a:ext uri="{FF2B5EF4-FFF2-40B4-BE49-F238E27FC236}">
                    <a16:creationId xmlns:a16="http://schemas.microsoft.com/office/drawing/2014/main" id="{CEF786F8-8247-134B-AE05-9428D6C2777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2">
                <a:extLst>
                  <a:ext uri="{FF2B5EF4-FFF2-40B4-BE49-F238E27FC236}">
                    <a16:creationId xmlns:a16="http://schemas.microsoft.com/office/drawing/2014/main" id="{DD063C0E-5CCA-E34C-A36D-0DF91B281999}"/>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3">
              <a:extLst>
                <a:ext uri="{FF2B5EF4-FFF2-40B4-BE49-F238E27FC236}">
                  <a16:creationId xmlns:a16="http://schemas.microsoft.com/office/drawing/2014/main" id="{45D50D1C-6BBD-1647-A0DF-E47872B8E494}"/>
                </a:ext>
              </a:extLst>
            </p:cNvPr>
            <p:cNvGrpSpPr>
              <a:grpSpLocks/>
            </p:cNvGrpSpPr>
            <p:nvPr/>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6673378-5AA1-F545-92BE-649898B2880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09D89134-A58E-B54C-8BCC-78929ABA65A3}"/>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102CED19-BEBF-2D48-B347-F8AD9587687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66670EA6-320E-8345-BFFD-B2F366AC4EF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58">
              <a:extLst>
                <a:ext uri="{FF2B5EF4-FFF2-40B4-BE49-F238E27FC236}">
                  <a16:creationId xmlns:a16="http://schemas.microsoft.com/office/drawing/2014/main" id="{FD4BE8D8-45B2-2741-BC7B-79B2C93B6B8A}"/>
                </a:ext>
              </a:extLst>
            </p:cNvPr>
            <p:cNvGrpSpPr>
              <a:grpSpLocks/>
            </p:cNvGrpSpPr>
            <p:nvPr/>
          </p:nvGrpSpPr>
          <p:grpSpPr bwMode="auto">
            <a:xfrm>
              <a:off x="12552504" y="5527346"/>
              <a:ext cx="986752" cy="182532"/>
              <a:chOff x="5893" y="3521"/>
              <a:chExt cx="466" cy="115"/>
            </a:xfrm>
          </p:grpSpPr>
          <p:sp>
            <p:nvSpPr>
              <p:cNvPr id="44" name="Rectangle 59">
                <a:extLst>
                  <a:ext uri="{FF2B5EF4-FFF2-40B4-BE49-F238E27FC236}">
                    <a16:creationId xmlns:a16="http://schemas.microsoft.com/office/drawing/2014/main" id="{217A030D-E322-2149-B0D3-62503F293403}"/>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0">
                <a:extLst>
                  <a:ext uri="{FF2B5EF4-FFF2-40B4-BE49-F238E27FC236}">
                    <a16:creationId xmlns:a16="http://schemas.microsoft.com/office/drawing/2014/main" id="{E2716297-95DA-104A-8028-F2E6C8B5F5A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1">
                <a:extLst>
                  <a:ext uri="{FF2B5EF4-FFF2-40B4-BE49-F238E27FC236}">
                    <a16:creationId xmlns:a16="http://schemas.microsoft.com/office/drawing/2014/main" id="{56E5A9BF-FCA6-564F-B6A6-A23DCEA036D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2">
                <a:extLst>
                  <a:ext uri="{FF2B5EF4-FFF2-40B4-BE49-F238E27FC236}">
                    <a16:creationId xmlns:a16="http://schemas.microsoft.com/office/drawing/2014/main" id="{6AA41A61-322D-7A45-86C9-4FC236BCC08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3">
              <a:extLst>
                <a:ext uri="{FF2B5EF4-FFF2-40B4-BE49-F238E27FC236}">
                  <a16:creationId xmlns:a16="http://schemas.microsoft.com/office/drawing/2014/main" id="{86F9B252-4A1E-EF43-9AA0-F34C781E845F}"/>
                </a:ext>
              </a:extLst>
            </p:cNvPr>
            <p:cNvGrpSpPr>
              <a:grpSpLocks/>
            </p:cNvGrpSpPr>
            <p:nvPr/>
          </p:nvGrpSpPr>
          <p:grpSpPr bwMode="auto">
            <a:xfrm>
              <a:off x="12552504" y="5743210"/>
              <a:ext cx="986752" cy="182532"/>
              <a:chOff x="5893" y="3657"/>
              <a:chExt cx="466" cy="115"/>
            </a:xfrm>
          </p:grpSpPr>
          <p:sp>
            <p:nvSpPr>
              <p:cNvPr id="40" name="Rectangle 64">
                <a:extLst>
                  <a:ext uri="{FF2B5EF4-FFF2-40B4-BE49-F238E27FC236}">
                    <a16:creationId xmlns:a16="http://schemas.microsoft.com/office/drawing/2014/main" id="{26A0702A-F73B-9A48-A971-6C4A8D76067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5">
                <a:extLst>
                  <a:ext uri="{FF2B5EF4-FFF2-40B4-BE49-F238E27FC236}">
                    <a16:creationId xmlns:a16="http://schemas.microsoft.com/office/drawing/2014/main" id="{7DF460BA-86DD-B449-B601-08E7EFA88E70}"/>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6">
                <a:extLst>
                  <a:ext uri="{FF2B5EF4-FFF2-40B4-BE49-F238E27FC236}">
                    <a16:creationId xmlns:a16="http://schemas.microsoft.com/office/drawing/2014/main" id="{0AAB8341-AE8C-A840-A1F0-6DD747DAE1D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7">
                <a:extLst>
                  <a:ext uri="{FF2B5EF4-FFF2-40B4-BE49-F238E27FC236}">
                    <a16:creationId xmlns:a16="http://schemas.microsoft.com/office/drawing/2014/main" id="{ACC96753-8DDE-F341-A33C-1F248AC895C1}"/>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68">
              <a:extLst>
                <a:ext uri="{FF2B5EF4-FFF2-40B4-BE49-F238E27FC236}">
                  <a16:creationId xmlns:a16="http://schemas.microsoft.com/office/drawing/2014/main" id="{5F93F20A-E6AC-904B-9A80-0BB3727035A1}"/>
                </a:ext>
              </a:extLst>
            </p:cNvPr>
            <p:cNvGrpSpPr>
              <a:grpSpLocks/>
            </p:cNvGrpSpPr>
            <p:nvPr/>
          </p:nvGrpSpPr>
          <p:grpSpPr bwMode="auto">
            <a:xfrm>
              <a:off x="12552504" y="6103513"/>
              <a:ext cx="986752" cy="182532"/>
              <a:chOff x="5893" y="3884"/>
              <a:chExt cx="466" cy="115"/>
            </a:xfrm>
          </p:grpSpPr>
          <p:sp>
            <p:nvSpPr>
              <p:cNvPr id="36" name="Rectangle 69">
                <a:extLst>
                  <a:ext uri="{FF2B5EF4-FFF2-40B4-BE49-F238E27FC236}">
                    <a16:creationId xmlns:a16="http://schemas.microsoft.com/office/drawing/2014/main" id="{F8CCD07B-C936-564B-B586-9FA40676872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0">
                <a:extLst>
                  <a:ext uri="{FF2B5EF4-FFF2-40B4-BE49-F238E27FC236}">
                    <a16:creationId xmlns:a16="http://schemas.microsoft.com/office/drawing/2014/main" id="{A27DC824-CA4B-BB47-B996-4D054E199391}"/>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1">
                <a:extLst>
                  <a:ext uri="{FF2B5EF4-FFF2-40B4-BE49-F238E27FC236}">
                    <a16:creationId xmlns:a16="http://schemas.microsoft.com/office/drawing/2014/main" id="{0A5A55F0-12E2-8F48-8D8F-B2594A86FD3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2">
                <a:extLst>
                  <a:ext uri="{FF2B5EF4-FFF2-40B4-BE49-F238E27FC236}">
                    <a16:creationId xmlns:a16="http://schemas.microsoft.com/office/drawing/2014/main" id="{422E76AD-AE6A-E448-A578-00C92E04500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3">
              <a:extLst>
                <a:ext uri="{FF2B5EF4-FFF2-40B4-BE49-F238E27FC236}">
                  <a16:creationId xmlns:a16="http://schemas.microsoft.com/office/drawing/2014/main" id="{7317A86C-1DAF-4F4E-94A5-62F513460B19}"/>
                </a:ext>
              </a:extLst>
            </p:cNvPr>
            <p:cNvGrpSpPr>
              <a:grpSpLocks/>
            </p:cNvGrpSpPr>
            <p:nvPr/>
          </p:nvGrpSpPr>
          <p:grpSpPr bwMode="auto">
            <a:xfrm>
              <a:off x="12552504" y="6328901"/>
              <a:ext cx="986752" cy="182532"/>
              <a:chOff x="5893" y="4026"/>
              <a:chExt cx="466" cy="115"/>
            </a:xfrm>
          </p:grpSpPr>
          <p:sp>
            <p:nvSpPr>
              <p:cNvPr id="32" name="Rectangle 74">
                <a:extLst>
                  <a:ext uri="{FF2B5EF4-FFF2-40B4-BE49-F238E27FC236}">
                    <a16:creationId xmlns:a16="http://schemas.microsoft.com/office/drawing/2014/main" id="{D57B9971-2E03-474C-A113-47C40C94C98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5">
                <a:extLst>
                  <a:ext uri="{FF2B5EF4-FFF2-40B4-BE49-F238E27FC236}">
                    <a16:creationId xmlns:a16="http://schemas.microsoft.com/office/drawing/2014/main" id="{490D217E-ACA3-5845-8FAA-A74FDCD40D1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6">
                <a:extLst>
                  <a:ext uri="{FF2B5EF4-FFF2-40B4-BE49-F238E27FC236}">
                    <a16:creationId xmlns:a16="http://schemas.microsoft.com/office/drawing/2014/main" id="{FE901990-F25B-7245-B92F-CDB72819EF1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7">
                <a:extLst>
                  <a:ext uri="{FF2B5EF4-FFF2-40B4-BE49-F238E27FC236}">
                    <a16:creationId xmlns:a16="http://schemas.microsoft.com/office/drawing/2014/main" id="{BBFB37A6-FC31-8F42-AC0C-65B38855166C}"/>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78">
              <a:extLst>
                <a:ext uri="{FF2B5EF4-FFF2-40B4-BE49-F238E27FC236}">
                  <a16:creationId xmlns:a16="http://schemas.microsoft.com/office/drawing/2014/main" id="{F1F30EAA-8CDC-3541-8A3C-9745C8EE05D0}"/>
                </a:ext>
              </a:extLst>
            </p:cNvPr>
            <p:cNvGrpSpPr>
              <a:grpSpLocks/>
            </p:cNvGrpSpPr>
            <p:nvPr/>
          </p:nvGrpSpPr>
          <p:grpSpPr bwMode="auto">
            <a:xfrm>
              <a:off x="12552504" y="6552703"/>
              <a:ext cx="986752" cy="182532"/>
              <a:chOff x="5893" y="4167"/>
              <a:chExt cx="466" cy="115"/>
            </a:xfrm>
          </p:grpSpPr>
          <p:sp>
            <p:nvSpPr>
              <p:cNvPr id="28" name="Rectangle 79">
                <a:extLst>
                  <a:ext uri="{FF2B5EF4-FFF2-40B4-BE49-F238E27FC236}">
                    <a16:creationId xmlns:a16="http://schemas.microsoft.com/office/drawing/2014/main" id="{504EF502-8529-1847-99AD-88D4929DFBE7}"/>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0">
                <a:extLst>
                  <a:ext uri="{FF2B5EF4-FFF2-40B4-BE49-F238E27FC236}">
                    <a16:creationId xmlns:a16="http://schemas.microsoft.com/office/drawing/2014/main" id="{6D7C4F45-F87D-6E4F-8ECA-8E25FC2972B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1">
                <a:extLst>
                  <a:ext uri="{FF2B5EF4-FFF2-40B4-BE49-F238E27FC236}">
                    <a16:creationId xmlns:a16="http://schemas.microsoft.com/office/drawing/2014/main" id="{2A9F253B-4709-D64D-BE23-B78E624AFBD7}"/>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2">
                <a:extLst>
                  <a:ext uri="{FF2B5EF4-FFF2-40B4-BE49-F238E27FC236}">
                    <a16:creationId xmlns:a16="http://schemas.microsoft.com/office/drawing/2014/main" id="{44BC193B-4073-FE4A-A1C9-AD39F11E511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0" name="Rectangle 83">
            <a:extLst>
              <a:ext uri="{FF2B5EF4-FFF2-40B4-BE49-F238E27FC236}">
                <a16:creationId xmlns:a16="http://schemas.microsoft.com/office/drawing/2014/main" id="{6A04ABD4-BFDE-3740-B8AE-2DD4F654DF4F}"/>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1" name="Rectangle 84">
            <a:extLst>
              <a:ext uri="{FF2B5EF4-FFF2-40B4-BE49-F238E27FC236}">
                <a16:creationId xmlns:a16="http://schemas.microsoft.com/office/drawing/2014/main" id="{59318164-53A5-CD49-BF69-F0ADE8BC282B}"/>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52570041"/>
      </p:ext>
    </p:extLst>
  </p:cSld>
  <p:clrMap bg1="lt1" tx1="dk1" bg2="lt2" tx2="dk2" accent1="accent1" accent2="accent2" accent3="accent3" accent4="accent4" accent5="accent5" accent6="accent6" hlink="hlink" folHlink="folHlink"/>
  <p:sldLayoutIdLst>
    <p:sldLayoutId id="2147483940" r:id="rId1"/>
    <p:sldLayoutId id="2147483952" r:id="rId2"/>
    <p:sldLayoutId id="2147483953" r:id="rId3"/>
    <p:sldLayoutId id="2147483954"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2" name="Rectangle 86">
            <a:extLst>
              <a:ext uri="{FF2B5EF4-FFF2-40B4-BE49-F238E27FC236}">
                <a16:creationId xmlns:a16="http://schemas.microsoft.com/office/drawing/2014/main" id="{65B40F25-7ED0-DA44-873E-DE48E987AA5F}"/>
              </a:ext>
            </a:extLst>
          </p:cNvPr>
          <p:cNvSpPr>
            <a:spLocks noChangeArrowheads="1"/>
          </p:cNvSpPr>
          <p:nvPr userDrawn="1"/>
        </p:nvSpPr>
        <p:spPr bwMode="auto">
          <a:xfrm>
            <a:off x="9862598"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tx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tx1"/>
              </a:solidFill>
              <a:ea typeface="MS PGothic" pitchFamily="34" charset="-128"/>
              <a:cs typeface="Arial" panose="020B0604020202020204" pitchFamily="34" charset="0"/>
            </a:endParaRPr>
          </a:p>
        </p:txBody>
      </p:sp>
      <p:sp>
        <p:nvSpPr>
          <p:cNvPr id="83" name="TextBox 2">
            <a:extLst>
              <a:ext uri="{FF2B5EF4-FFF2-40B4-BE49-F238E27FC236}">
                <a16:creationId xmlns:a16="http://schemas.microsoft.com/office/drawing/2014/main" id="{4524BBE9-A135-9D4C-B5DA-EC77D9031BE3}"/>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4" name="图片 83">
            <a:extLst>
              <a:ext uri="{FF2B5EF4-FFF2-40B4-BE49-F238E27FC236}">
                <a16:creationId xmlns:a16="http://schemas.microsoft.com/office/drawing/2014/main" id="{8EF22C0A-C092-9D44-935D-3F2615ADD0EB}"/>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rgbClr val="FFFFFF"/>
            </a:solidFill>
            <a:prstDash val="solid"/>
          </a:ln>
          <a:effectLst/>
        </p:spPr>
      </p:pic>
      <p:sp>
        <p:nvSpPr>
          <p:cNvPr id="85" name="副标题 2">
            <a:extLst>
              <a:ext uri="{FF2B5EF4-FFF2-40B4-BE49-F238E27FC236}">
                <a16:creationId xmlns:a16="http://schemas.microsoft.com/office/drawing/2014/main" id="{F80BDD25-4FFE-8346-B91D-05FC840C1CB7}"/>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5">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78" name="Rectangle 86">
            <a:extLst>
              <a:ext uri="{FF2B5EF4-FFF2-40B4-BE49-F238E27FC236}">
                <a16:creationId xmlns:a16="http://schemas.microsoft.com/office/drawing/2014/main" id="{000111CB-2117-444A-9289-896A0F1B9BC4}"/>
              </a:ext>
            </a:extLst>
          </p:cNvPr>
          <p:cNvSpPr>
            <a:spLocks noChangeArrowheads="1"/>
          </p:cNvSpPr>
          <p:nvPr userDrawn="1"/>
        </p:nvSpPr>
        <p:spPr bwMode="auto">
          <a:xfrm>
            <a:off x="9949686"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bg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bg1"/>
              </a:solidFill>
              <a:ea typeface="MS PGothic" pitchFamily="34" charset="-128"/>
              <a:cs typeface="Arial" panose="020B0604020202020204" pitchFamily="34" charset="0"/>
            </a:endParaRPr>
          </a:p>
        </p:txBody>
      </p:sp>
      <p:sp>
        <p:nvSpPr>
          <p:cNvPr id="79" name="TextBox 2">
            <a:extLst>
              <a:ext uri="{FF2B5EF4-FFF2-40B4-BE49-F238E27FC236}">
                <a16:creationId xmlns:a16="http://schemas.microsoft.com/office/drawing/2014/main" id="{BCDC607C-3149-044F-8977-A532DBE97944}"/>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0" name="图片 79">
            <a:extLst>
              <a:ext uri="{FF2B5EF4-FFF2-40B4-BE49-F238E27FC236}">
                <a16:creationId xmlns:a16="http://schemas.microsoft.com/office/drawing/2014/main" id="{EEEA841A-6AA9-F640-A661-DC91BD568C6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81" name="副标题 2">
            <a:extLst>
              <a:ext uri="{FF2B5EF4-FFF2-40B4-BE49-F238E27FC236}">
                <a16:creationId xmlns:a16="http://schemas.microsoft.com/office/drawing/2014/main" id="{36453C5E-EF89-1E40-88D2-12E883E91FB5}"/>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bg1"/>
                </a:solidFill>
                <a:latin typeface="Gill Sans MT" panose="020B0502020104020203" pitchFamily="34" charset="0"/>
                <a:ea typeface="+mj-ea"/>
                <a:cs typeface="Futura Medium" panose="020B0602020204020303" pitchFamily="34" charset="-79"/>
              </a:rPr>
              <a:t>Course</a:t>
            </a:r>
            <a:r>
              <a:rPr lang="zh-CN" altLang="en-US" sz="1000" b="0" dirty="0">
                <a:solidFill>
                  <a:schemeClr val="bg1"/>
                </a:solidFill>
                <a:latin typeface="Gill Sans MT" panose="020B0502020104020203" pitchFamily="34" charset="0"/>
                <a:ea typeface="+mj-ea"/>
                <a:cs typeface="Futura Medium" panose="020B0602020204020303" pitchFamily="34" charset="-79"/>
              </a:rPr>
              <a:t> </a:t>
            </a:r>
            <a:r>
              <a:rPr lang="en-US" altLang="zh-CN" sz="1000" b="0" dirty="0">
                <a:solidFill>
                  <a:schemeClr val="bg1"/>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bg1"/>
              </a:solidFill>
              <a:latin typeface="Gill Sans MT" panose="020B0502020104020203" pitchFamily="34" charset="0"/>
              <a:ea typeface="+mj-ea"/>
              <a:cs typeface="Futura Medium" panose="020B0602020204020303" pitchFamily="34" charset="-79"/>
            </a:endParaRPr>
          </a:p>
        </p:txBody>
      </p:sp>
      <p:sp>
        <p:nvSpPr>
          <p:cNvPr id="154" name="Rectangle 15">
            <a:extLst>
              <a:ext uri="{FF2B5EF4-FFF2-40B4-BE49-F238E27FC236}">
                <a16:creationId xmlns:a16="http://schemas.microsoft.com/office/drawing/2014/main" id="{9198A4EC-9B6A-3249-AB0F-2C7B54FCA143}"/>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5" name="组合 154">
            <a:extLst>
              <a:ext uri="{FF2B5EF4-FFF2-40B4-BE49-F238E27FC236}">
                <a16:creationId xmlns:a16="http://schemas.microsoft.com/office/drawing/2014/main" id="{C325AB4E-F86A-864D-B4CB-796E69148147}"/>
              </a:ext>
            </a:extLst>
          </p:cNvPr>
          <p:cNvGrpSpPr/>
          <p:nvPr userDrawn="1"/>
        </p:nvGrpSpPr>
        <p:grpSpPr>
          <a:xfrm>
            <a:off x="12590924" y="3356218"/>
            <a:ext cx="1214711" cy="3499198"/>
            <a:chOff x="12438524" y="3358802"/>
            <a:chExt cx="1214711" cy="3499198"/>
          </a:xfrm>
        </p:grpSpPr>
        <p:sp>
          <p:nvSpPr>
            <p:cNvPr id="156" name="矩形 155">
              <a:extLst>
                <a:ext uri="{FF2B5EF4-FFF2-40B4-BE49-F238E27FC236}">
                  <a16:creationId xmlns:a16="http://schemas.microsoft.com/office/drawing/2014/main" id="{28F9D94E-ED0F-3A41-841B-DABDE0E237C8}"/>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57" name="Group 18">
              <a:extLst>
                <a:ext uri="{FF2B5EF4-FFF2-40B4-BE49-F238E27FC236}">
                  <a16:creationId xmlns:a16="http://schemas.microsoft.com/office/drawing/2014/main" id="{A233F840-0E81-564E-B143-F110894CEC5D}"/>
                </a:ext>
              </a:extLst>
            </p:cNvPr>
            <p:cNvGrpSpPr>
              <a:grpSpLocks/>
            </p:cNvGrpSpPr>
            <p:nvPr/>
          </p:nvGrpSpPr>
          <p:grpSpPr bwMode="auto">
            <a:xfrm>
              <a:off x="12552504" y="3727418"/>
              <a:ext cx="986752" cy="182532"/>
              <a:chOff x="5893" y="2387"/>
              <a:chExt cx="466" cy="115"/>
            </a:xfrm>
          </p:grpSpPr>
          <p:sp>
            <p:nvSpPr>
              <p:cNvPr id="218" name="Rectangle 19">
                <a:extLst>
                  <a:ext uri="{FF2B5EF4-FFF2-40B4-BE49-F238E27FC236}">
                    <a16:creationId xmlns:a16="http://schemas.microsoft.com/office/drawing/2014/main" id="{CBD70A2E-15AA-4C4D-A1F0-6DB40ADE2CD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9" name="Rectangle 20">
                <a:extLst>
                  <a:ext uri="{FF2B5EF4-FFF2-40B4-BE49-F238E27FC236}">
                    <a16:creationId xmlns:a16="http://schemas.microsoft.com/office/drawing/2014/main" id="{5A005B31-94F9-1E42-880D-FFA22477FFA4}"/>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0" name="Rectangle 21">
                <a:extLst>
                  <a:ext uri="{FF2B5EF4-FFF2-40B4-BE49-F238E27FC236}">
                    <a16:creationId xmlns:a16="http://schemas.microsoft.com/office/drawing/2014/main" id="{DDDCE69F-4C1D-1243-8C09-1562262E80B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1" name="Rectangle 22">
                <a:extLst>
                  <a:ext uri="{FF2B5EF4-FFF2-40B4-BE49-F238E27FC236}">
                    <a16:creationId xmlns:a16="http://schemas.microsoft.com/office/drawing/2014/main" id="{54B59A2F-5F33-3C46-94F0-83F728C4F7B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8" name="Group 23">
              <a:extLst>
                <a:ext uri="{FF2B5EF4-FFF2-40B4-BE49-F238E27FC236}">
                  <a16:creationId xmlns:a16="http://schemas.microsoft.com/office/drawing/2014/main" id="{B8A28144-362A-A64D-9561-389D2A7B89AD}"/>
                </a:ext>
              </a:extLst>
            </p:cNvPr>
            <p:cNvGrpSpPr>
              <a:grpSpLocks/>
            </p:cNvGrpSpPr>
            <p:nvPr/>
          </p:nvGrpSpPr>
          <p:grpSpPr bwMode="auto">
            <a:xfrm>
              <a:off x="12552504" y="3943282"/>
              <a:ext cx="986752" cy="182532"/>
              <a:chOff x="5893" y="2523"/>
              <a:chExt cx="466" cy="115"/>
            </a:xfrm>
          </p:grpSpPr>
          <p:sp>
            <p:nvSpPr>
              <p:cNvPr id="214" name="Rectangle 24">
                <a:extLst>
                  <a:ext uri="{FF2B5EF4-FFF2-40B4-BE49-F238E27FC236}">
                    <a16:creationId xmlns:a16="http://schemas.microsoft.com/office/drawing/2014/main" id="{BBDCCD69-4401-0541-BB6A-0858852136B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5" name="Rectangle 25">
                <a:extLst>
                  <a:ext uri="{FF2B5EF4-FFF2-40B4-BE49-F238E27FC236}">
                    <a16:creationId xmlns:a16="http://schemas.microsoft.com/office/drawing/2014/main" id="{DB8A2296-1C6A-C94E-BC1C-EF63A568F6E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6" name="Rectangle 26">
                <a:extLst>
                  <a:ext uri="{FF2B5EF4-FFF2-40B4-BE49-F238E27FC236}">
                    <a16:creationId xmlns:a16="http://schemas.microsoft.com/office/drawing/2014/main" id="{9AC3934E-F4A3-F74B-899C-F06385FE558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7" name="Rectangle 27">
                <a:extLst>
                  <a:ext uri="{FF2B5EF4-FFF2-40B4-BE49-F238E27FC236}">
                    <a16:creationId xmlns:a16="http://schemas.microsoft.com/office/drawing/2014/main" id="{E8E19B1A-ADDC-E649-8F85-B4396A2F015D}"/>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9" name="Group 28">
              <a:extLst>
                <a:ext uri="{FF2B5EF4-FFF2-40B4-BE49-F238E27FC236}">
                  <a16:creationId xmlns:a16="http://schemas.microsoft.com/office/drawing/2014/main" id="{FCDC7B61-993F-834E-8CF4-174EA4309D9C}"/>
                </a:ext>
              </a:extLst>
            </p:cNvPr>
            <p:cNvGrpSpPr>
              <a:grpSpLocks/>
            </p:cNvGrpSpPr>
            <p:nvPr/>
          </p:nvGrpSpPr>
          <p:grpSpPr bwMode="auto">
            <a:xfrm>
              <a:off x="12552504" y="4159146"/>
              <a:ext cx="986752" cy="182532"/>
              <a:chOff x="5893" y="2659"/>
              <a:chExt cx="466" cy="115"/>
            </a:xfrm>
          </p:grpSpPr>
          <p:sp>
            <p:nvSpPr>
              <p:cNvPr id="210" name="Rectangle 29">
                <a:extLst>
                  <a:ext uri="{FF2B5EF4-FFF2-40B4-BE49-F238E27FC236}">
                    <a16:creationId xmlns:a16="http://schemas.microsoft.com/office/drawing/2014/main" id="{58F16D6E-EDCA-BF47-874B-003E995D1BC4}"/>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1" name="Rectangle 30">
                <a:extLst>
                  <a:ext uri="{FF2B5EF4-FFF2-40B4-BE49-F238E27FC236}">
                    <a16:creationId xmlns:a16="http://schemas.microsoft.com/office/drawing/2014/main" id="{8985A2F5-040F-B04B-8C62-91311C56C0A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2" name="Rectangle 31">
                <a:extLst>
                  <a:ext uri="{FF2B5EF4-FFF2-40B4-BE49-F238E27FC236}">
                    <a16:creationId xmlns:a16="http://schemas.microsoft.com/office/drawing/2014/main" id="{C7E75C91-6DBE-0A4F-A577-A08E7EC698A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3" name="Rectangle 32">
                <a:extLst>
                  <a:ext uri="{FF2B5EF4-FFF2-40B4-BE49-F238E27FC236}">
                    <a16:creationId xmlns:a16="http://schemas.microsoft.com/office/drawing/2014/main" id="{AA565E94-5C52-B747-942D-08843DACEAB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0" name="Group 33">
              <a:extLst>
                <a:ext uri="{FF2B5EF4-FFF2-40B4-BE49-F238E27FC236}">
                  <a16:creationId xmlns:a16="http://schemas.microsoft.com/office/drawing/2014/main" id="{5100AAF4-59F9-5041-92C6-FBC32A97B717}"/>
                </a:ext>
              </a:extLst>
            </p:cNvPr>
            <p:cNvGrpSpPr>
              <a:grpSpLocks/>
            </p:cNvGrpSpPr>
            <p:nvPr/>
          </p:nvGrpSpPr>
          <p:grpSpPr bwMode="auto">
            <a:xfrm>
              <a:off x="12552504" y="3511551"/>
              <a:ext cx="986752" cy="188882"/>
              <a:chOff x="5893" y="2251"/>
              <a:chExt cx="466" cy="119"/>
            </a:xfrm>
          </p:grpSpPr>
          <p:sp>
            <p:nvSpPr>
              <p:cNvPr id="206" name="Rectangle 34">
                <a:extLst>
                  <a:ext uri="{FF2B5EF4-FFF2-40B4-BE49-F238E27FC236}">
                    <a16:creationId xmlns:a16="http://schemas.microsoft.com/office/drawing/2014/main" id="{EF31E4DE-1A95-2B4C-9179-B110CC6EC3C2}"/>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7" name="Rectangle 35">
                <a:extLst>
                  <a:ext uri="{FF2B5EF4-FFF2-40B4-BE49-F238E27FC236}">
                    <a16:creationId xmlns:a16="http://schemas.microsoft.com/office/drawing/2014/main" id="{8B98FEFC-874D-C94A-B7AF-10D539CD07E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8" name="Rectangle 36">
                <a:extLst>
                  <a:ext uri="{FF2B5EF4-FFF2-40B4-BE49-F238E27FC236}">
                    <a16:creationId xmlns:a16="http://schemas.microsoft.com/office/drawing/2014/main" id="{44ABBBBE-3CC2-A94F-87EB-562F2FA42A3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9" name="Rectangle 37">
                <a:extLst>
                  <a:ext uri="{FF2B5EF4-FFF2-40B4-BE49-F238E27FC236}">
                    <a16:creationId xmlns:a16="http://schemas.microsoft.com/office/drawing/2014/main" id="{E1BEDB34-F753-294A-AF25-EF5B330E1C1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1" name="Group 38">
              <a:extLst>
                <a:ext uri="{FF2B5EF4-FFF2-40B4-BE49-F238E27FC236}">
                  <a16:creationId xmlns:a16="http://schemas.microsoft.com/office/drawing/2014/main" id="{7FD0430A-75CD-4F46-9BFB-3A9AEC95612F}"/>
                </a:ext>
              </a:extLst>
            </p:cNvPr>
            <p:cNvGrpSpPr>
              <a:grpSpLocks/>
            </p:cNvGrpSpPr>
            <p:nvPr/>
          </p:nvGrpSpPr>
          <p:grpSpPr bwMode="auto">
            <a:xfrm>
              <a:off x="12552504" y="4519449"/>
              <a:ext cx="986752" cy="182532"/>
              <a:chOff x="5893" y="2886"/>
              <a:chExt cx="466" cy="115"/>
            </a:xfrm>
          </p:grpSpPr>
          <p:sp>
            <p:nvSpPr>
              <p:cNvPr id="202" name="Rectangle 39">
                <a:extLst>
                  <a:ext uri="{FF2B5EF4-FFF2-40B4-BE49-F238E27FC236}">
                    <a16:creationId xmlns:a16="http://schemas.microsoft.com/office/drawing/2014/main" id="{1BECE383-23DC-FD47-A037-AE2D9F60D1C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3" name="Rectangle 40">
                <a:extLst>
                  <a:ext uri="{FF2B5EF4-FFF2-40B4-BE49-F238E27FC236}">
                    <a16:creationId xmlns:a16="http://schemas.microsoft.com/office/drawing/2014/main" id="{72F94538-242B-4644-B340-6748418F12B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4" name="Rectangle 41">
                <a:extLst>
                  <a:ext uri="{FF2B5EF4-FFF2-40B4-BE49-F238E27FC236}">
                    <a16:creationId xmlns:a16="http://schemas.microsoft.com/office/drawing/2014/main" id="{5E66C5BE-F6EC-034A-8E11-63B5DAB9D94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5" name="Rectangle 42">
                <a:extLst>
                  <a:ext uri="{FF2B5EF4-FFF2-40B4-BE49-F238E27FC236}">
                    <a16:creationId xmlns:a16="http://schemas.microsoft.com/office/drawing/2014/main" id="{719AD067-5D18-B544-B0E3-7BC638EB873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2" name="Group 43">
              <a:extLst>
                <a:ext uri="{FF2B5EF4-FFF2-40B4-BE49-F238E27FC236}">
                  <a16:creationId xmlns:a16="http://schemas.microsoft.com/office/drawing/2014/main" id="{0EA8E840-08BC-7F41-A630-03237F04F07D}"/>
                </a:ext>
              </a:extLst>
            </p:cNvPr>
            <p:cNvGrpSpPr>
              <a:grpSpLocks/>
            </p:cNvGrpSpPr>
            <p:nvPr/>
          </p:nvGrpSpPr>
          <p:grpSpPr bwMode="auto">
            <a:xfrm>
              <a:off x="12552504" y="4735313"/>
              <a:ext cx="986752" cy="182532"/>
              <a:chOff x="5893" y="3022"/>
              <a:chExt cx="466" cy="115"/>
            </a:xfrm>
          </p:grpSpPr>
          <p:sp>
            <p:nvSpPr>
              <p:cNvPr id="198" name="Rectangle 44">
                <a:extLst>
                  <a:ext uri="{FF2B5EF4-FFF2-40B4-BE49-F238E27FC236}">
                    <a16:creationId xmlns:a16="http://schemas.microsoft.com/office/drawing/2014/main" id="{43165ABB-B500-0743-AFE0-01D13D72744A}"/>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9" name="Rectangle 45">
                <a:extLst>
                  <a:ext uri="{FF2B5EF4-FFF2-40B4-BE49-F238E27FC236}">
                    <a16:creationId xmlns:a16="http://schemas.microsoft.com/office/drawing/2014/main" id="{EB75955D-7623-7B4B-BE16-D86D2E0A20E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0" name="Rectangle 46">
                <a:extLst>
                  <a:ext uri="{FF2B5EF4-FFF2-40B4-BE49-F238E27FC236}">
                    <a16:creationId xmlns:a16="http://schemas.microsoft.com/office/drawing/2014/main" id="{9CD5011A-4CD9-B245-B021-8404CAB38BE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1" name="Rectangle 47">
                <a:extLst>
                  <a:ext uri="{FF2B5EF4-FFF2-40B4-BE49-F238E27FC236}">
                    <a16:creationId xmlns:a16="http://schemas.microsoft.com/office/drawing/2014/main" id="{DC3DEB0B-16F1-324A-B79C-86C6B1A05C76}"/>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3" name="Group 48">
              <a:extLst>
                <a:ext uri="{FF2B5EF4-FFF2-40B4-BE49-F238E27FC236}">
                  <a16:creationId xmlns:a16="http://schemas.microsoft.com/office/drawing/2014/main" id="{2BF6BE56-7D14-8E44-B4D6-8F47A480497E}"/>
                </a:ext>
              </a:extLst>
            </p:cNvPr>
            <p:cNvGrpSpPr>
              <a:grpSpLocks/>
            </p:cNvGrpSpPr>
            <p:nvPr/>
          </p:nvGrpSpPr>
          <p:grpSpPr bwMode="auto">
            <a:xfrm>
              <a:off x="12552504" y="4951179"/>
              <a:ext cx="986752" cy="182532"/>
              <a:chOff x="5893" y="3158"/>
              <a:chExt cx="466" cy="115"/>
            </a:xfrm>
          </p:grpSpPr>
          <p:sp>
            <p:nvSpPr>
              <p:cNvPr id="194" name="Rectangle 49">
                <a:extLst>
                  <a:ext uri="{FF2B5EF4-FFF2-40B4-BE49-F238E27FC236}">
                    <a16:creationId xmlns:a16="http://schemas.microsoft.com/office/drawing/2014/main" id="{0A141B8E-E1D5-E74C-A241-CB18F355810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5" name="Rectangle 50">
                <a:extLst>
                  <a:ext uri="{FF2B5EF4-FFF2-40B4-BE49-F238E27FC236}">
                    <a16:creationId xmlns:a16="http://schemas.microsoft.com/office/drawing/2014/main" id="{59E3AD38-4D95-DD42-BEA1-9A607EE0BCB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6" name="Rectangle 51">
                <a:extLst>
                  <a:ext uri="{FF2B5EF4-FFF2-40B4-BE49-F238E27FC236}">
                    <a16:creationId xmlns:a16="http://schemas.microsoft.com/office/drawing/2014/main" id="{4AF8E431-625B-3A46-91AF-A824CB61B73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7" name="Rectangle 52">
                <a:extLst>
                  <a:ext uri="{FF2B5EF4-FFF2-40B4-BE49-F238E27FC236}">
                    <a16:creationId xmlns:a16="http://schemas.microsoft.com/office/drawing/2014/main" id="{7BBF8B0B-BDFA-E14E-A2C7-5D7BCCB9256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4" name="Group 53">
              <a:extLst>
                <a:ext uri="{FF2B5EF4-FFF2-40B4-BE49-F238E27FC236}">
                  <a16:creationId xmlns:a16="http://schemas.microsoft.com/office/drawing/2014/main" id="{F9D7864F-61FE-374A-AC8D-1F360708FDA2}"/>
                </a:ext>
              </a:extLst>
            </p:cNvPr>
            <p:cNvGrpSpPr>
              <a:grpSpLocks/>
            </p:cNvGrpSpPr>
            <p:nvPr/>
          </p:nvGrpSpPr>
          <p:grpSpPr bwMode="auto">
            <a:xfrm>
              <a:off x="12552504" y="5311482"/>
              <a:ext cx="986752" cy="182532"/>
              <a:chOff x="5893" y="3385"/>
              <a:chExt cx="466" cy="115"/>
            </a:xfrm>
          </p:grpSpPr>
          <p:sp>
            <p:nvSpPr>
              <p:cNvPr id="190" name="Rectangle 54">
                <a:extLst>
                  <a:ext uri="{FF2B5EF4-FFF2-40B4-BE49-F238E27FC236}">
                    <a16:creationId xmlns:a16="http://schemas.microsoft.com/office/drawing/2014/main" id="{F8843224-1EAA-9E4F-8FF7-C361E61DB3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1" name="Rectangle 55">
                <a:extLst>
                  <a:ext uri="{FF2B5EF4-FFF2-40B4-BE49-F238E27FC236}">
                    <a16:creationId xmlns:a16="http://schemas.microsoft.com/office/drawing/2014/main" id="{E590E694-6B67-2745-87D8-669AB6020B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2" name="Rectangle 56">
                <a:extLst>
                  <a:ext uri="{FF2B5EF4-FFF2-40B4-BE49-F238E27FC236}">
                    <a16:creationId xmlns:a16="http://schemas.microsoft.com/office/drawing/2014/main" id="{ADD943B9-1109-D740-A262-5B137A73AC8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3" name="Rectangle 57">
                <a:extLst>
                  <a:ext uri="{FF2B5EF4-FFF2-40B4-BE49-F238E27FC236}">
                    <a16:creationId xmlns:a16="http://schemas.microsoft.com/office/drawing/2014/main" id="{C30D371E-65D2-8F45-9196-0B142E79481F}"/>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5" name="Group 58">
              <a:extLst>
                <a:ext uri="{FF2B5EF4-FFF2-40B4-BE49-F238E27FC236}">
                  <a16:creationId xmlns:a16="http://schemas.microsoft.com/office/drawing/2014/main" id="{EC545055-A1AB-B546-989A-AC7E3419DC70}"/>
                </a:ext>
              </a:extLst>
            </p:cNvPr>
            <p:cNvGrpSpPr>
              <a:grpSpLocks/>
            </p:cNvGrpSpPr>
            <p:nvPr/>
          </p:nvGrpSpPr>
          <p:grpSpPr bwMode="auto">
            <a:xfrm>
              <a:off x="12552504" y="5527346"/>
              <a:ext cx="986752" cy="182532"/>
              <a:chOff x="5893" y="3521"/>
              <a:chExt cx="466" cy="115"/>
            </a:xfrm>
          </p:grpSpPr>
          <p:sp>
            <p:nvSpPr>
              <p:cNvPr id="186" name="Rectangle 59">
                <a:extLst>
                  <a:ext uri="{FF2B5EF4-FFF2-40B4-BE49-F238E27FC236}">
                    <a16:creationId xmlns:a16="http://schemas.microsoft.com/office/drawing/2014/main" id="{FA66ABA9-C5DB-FD4C-A0FC-B848059AC7C0}"/>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7" name="Rectangle 60">
                <a:extLst>
                  <a:ext uri="{FF2B5EF4-FFF2-40B4-BE49-F238E27FC236}">
                    <a16:creationId xmlns:a16="http://schemas.microsoft.com/office/drawing/2014/main" id="{AA9C4B0C-6091-F244-9619-9EE27B684EC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8" name="Rectangle 61">
                <a:extLst>
                  <a:ext uri="{FF2B5EF4-FFF2-40B4-BE49-F238E27FC236}">
                    <a16:creationId xmlns:a16="http://schemas.microsoft.com/office/drawing/2014/main" id="{A1258E41-8B7B-1B49-8AF7-19E26014F35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9" name="Rectangle 62">
                <a:extLst>
                  <a:ext uri="{FF2B5EF4-FFF2-40B4-BE49-F238E27FC236}">
                    <a16:creationId xmlns:a16="http://schemas.microsoft.com/office/drawing/2014/main" id="{E3D6D0D7-CFAA-804F-B06C-46CFF4A8ADC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6" name="Group 63">
              <a:extLst>
                <a:ext uri="{FF2B5EF4-FFF2-40B4-BE49-F238E27FC236}">
                  <a16:creationId xmlns:a16="http://schemas.microsoft.com/office/drawing/2014/main" id="{A38CBBCA-2B30-4A42-8601-43E732508471}"/>
                </a:ext>
              </a:extLst>
            </p:cNvPr>
            <p:cNvGrpSpPr>
              <a:grpSpLocks/>
            </p:cNvGrpSpPr>
            <p:nvPr/>
          </p:nvGrpSpPr>
          <p:grpSpPr bwMode="auto">
            <a:xfrm>
              <a:off x="12552504" y="5743210"/>
              <a:ext cx="986752" cy="182532"/>
              <a:chOff x="5893" y="3657"/>
              <a:chExt cx="466" cy="115"/>
            </a:xfrm>
          </p:grpSpPr>
          <p:sp>
            <p:nvSpPr>
              <p:cNvPr id="182" name="Rectangle 64">
                <a:extLst>
                  <a:ext uri="{FF2B5EF4-FFF2-40B4-BE49-F238E27FC236}">
                    <a16:creationId xmlns:a16="http://schemas.microsoft.com/office/drawing/2014/main" id="{B5A0780E-5857-6646-9BC2-949D4AF1626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3" name="Rectangle 65">
                <a:extLst>
                  <a:ext uri="{FF2B5EF4-FFF2-40B4-BE49-F238E27FC236}">
                    <a16:creationId xmlns:a16="http://schemas.microsoft.com/office/drawing/2014/main" id="{A44A7CA5-4E8D-0841-B1D6-2947627BA51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4" name="Rectangle 66">
                <a:extLst>
                  <a:ext uri="{FF2B5EF4-FFF2-40B4-BE49-F238E27FC236}">
                    <a16:creationId xmlns:a16="http://schemas.microsoft.com/office/drawing/2014/main" id="{51A28DA6-5251-6C4A-8CEA-72A9F45D20B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5" name="Rectangle 67">
                <a:extLst>
                  <a:ext uri="{FF2B5EF4-FFF2-40B4-BE49-F238E27FC236}">
                    <a16:creationId xmlns:a16="http://schemas.microsoft.com/office/drawing/2014/main" id="{479E0E82-6CA7-E24A-A62F-1C26DAC55EDC}"/>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7" name="Group 68">
              <a:extLst>
                <a:ext uri="{FF2B5EF4-FFF2-40B4-BE49-F238E27FC236}">
                  <a16:creationId xmlns:a16="http://schemas.microsoft.com/office/drawing/2014/main" id="{0072C369-7EF8-914F-8573-13CB59EB895C}"/>
                </a:ext>
              </a:extLst>
            </p:cNvPr>
            <p:cNvGrpSpPr>
              <a:grpSpLocks/>
            </p:cNvGrpSpPr>
            <p:nvPr/>
          </p:nvGrpSpPr>
          <p:grpSpPr bwMode="auto">
            <a:xfrm>
              <a:off x="12552504" y="6103513"/>
              <a:ext cx="986752" cy="182532"/>
              <a:chOff x="5893" y="3884"/>
              <a:chExt cx="466" cy="115"/>
            </a:xfrm>
          </p:grpSpPr>
          <p:sp>
            <p:nvSpPr>
              <p:cNvPr id="178" name="Rectangle 69">
                <a:extLst>
                  <a:ext uri="{FF2B5EF4-FFF2-40B4-BE49-F238E27FC236}">
                    <a16:creationId xmlns:a16="http://schemas.microsoft.com/office/drawing/2014/main" id="{A76F4F57-FB00-5242-845A-A2FF158C0FF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9" name="Rectangle 70">
                <a:extLst>
                  <a:ext uri="{FF2B5EF4-FFF2-40B4-BE49-F238E27FC236}">
                    <a16:creationId xmlns:a16="http://schemas.microsoft.com/office/drawing/2014/main" id="{7DD72635-4687-794C-B03C-EE97A2F2ADA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0" name="Rectangle 71">
                <a:extLst>
                  <a:ext uri="{FF2B5EF4-FFF2-40B4-BE49-F238E27FC236}">
                    <a16:creationId xmlns:a16="http://schemas.microsoft.com/office/drawing/2014/main" id="{2DE15353-10F5-A049-8879-B5A70028B57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1" name="Rectangle 72">
                <a:extLst>
                  <a:ext uri="{FF2B5EF4-FFF2-40B4-BE49-F238E27FC236}">
                    <a16:creationId xmlns:a16="http://schemas.microsoft.com/office/drawing/2014/main" id="{6EC95F4C-62BF-7D4A-8934-13C9C81E661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8" name="Group 73">
              <a:extLst>
                <a:ext uri="{FF2B5EF4-FFF2-40B4-BE49-F238E27FC236}">
                  <a16:creationId xmlns:a16="http://schemas.microsoft.com/office/drawing/2014/main" id="{45E4EBBA-7060-8A47-AA90-AD8DA7C4AA07}"/>
                </a:ext>
              </a:extLst>
            </p:cNvPr>
            <p:cNvGrpSpPr>
              <a:grpSpLocks/>
            </p:cNvGrpSpPr>
            <p:nvPr/>
          </p:nvGrpSpPr>
          <p:grpSpPr bwMode="auto">
            <a:xfrm>
              <a:off x="12552504" y="6328901"/>
              <a:ext cx="986752" cy="182532"/>
              <a:chOff x="5893" y="4026"/>
              <a:chExt cx="466" cy="115"/>
            </a:xfrm>
          </p:grpSpPr>
          <p:sp>
            <p:nvSpPr>
              <p:cNvPr id="174" name="Rectangle 74">
                <a:extLst>
                  <a:ext uri="{FF2B5EF4-FFF2-40B4-BE49-F238E27FC236}">
                    <a16:creationId xmlns:a16="http://schemas.microsoft.com/office/drawing/2014/main" id="{D5C2CE4A-C96B-354B-B056-379259642DF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5" name="Rectangle 75">
                <a:extLst>
                  <a:ext uri="{FF2B5EF4-FFF2-40B4-BE49-F238E27FC236}">
                    <a16:creationId xmlns:a16="http://schemas.microsoft.com/office/drawing/2014/main" id="{DEA736AA-A045-D24E-9CCE-2EE2BD6F084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6" name="Rectangle 76">
                <a:extLst>
                  <a:ext uri="{FF2B5EF4-FFF2-40B4-BE49-F238E27FC236}">
                    <a16:creationId xmlns:a16="http://schemas.microsoft.com/office/drawing/2014/main" id="{64595299-D994-7D4C-B599-B0CC37A8B7A2}"/>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7" name="Rectangle 77">
                <a:extLst>
                  <a:ext uri="{FF2B5EF4-FFF2-40B4-BE49-F238E27FC236}">
                    <a16:creationId xmlns:a16="http://schemas.microsoft.com/office/drawing/2014/main" id="{FFFE457F-1583-9042-B1A7-A80A37B6BC2B}"/>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9" name="Group 78">
              <a:extLst>
                <a:ext uri="{FF2B5EF4-FFF2-40B4-BE49-F238E27FC236}">
                  <a16:creationId xmlns:a16="http://schemas.microsoft.com/office/drawing/2014/main" id="{83C6DA56-71F7-E74A-A1B2-CC375FB312B0}"/>
                </a:ext>
              </a:extLst>
            </p:cNvPr>
            <p:cNvGrpSpPr>
              <a:grpSpLocks/>
            </p:cNvGrpSpPr>
            <p:nvPr/>
          </p:nvGrpSpPr>
          <p:grpSpPr bwMode="auto">
            <a:xfrm>
              <a:off x="12552504" y="6552703"/>
              <a:ext cx="986752" cy="182532"/>
              <a:chOff x="5893" y="4167"/>
              <a:chExt cx="466" cy="115"/>
            </a:xfrm>
          </p:grpSpPr>
          <p:sp>
            <p:nvSpPr>
              <p:cNvPr id="170" name="Rectangle 79">
                <a:extLst>
                  <a:ext uri="{FF2B5EF4-FFF2-40B4-BE49-F238E27FC236}">
                    <a16:creationId xmlns:a16="http://schemas.microsoft.com/office/drawing/2014/main" id="{DFC8C74F-C6F8-B841-BCAA-4E6F37F0A783}"/>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1" name="Rectangle 80">
                <a:extLst>
                  <a:ext uri="{FF2B5EF4-FFF2-40B4-BE49-F238E27FC236}">
                    <a16:creationId xmlns:a16="http://schemas.microsoft.com/office/drawing/2014/main" id="{DF66519A-6C6C-814B-AE2E-74156157EA3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2" name="Rectangle 81">
                <a:extLst>
                  <a:ext uri="{FF2B5EF4-FFF2-40B4-BE49-F238E27FC236}">
                    <a16:creationId xmlns:a16="http://schemas.microsoft.com/office/drawing/2014/main" id="{CE444995-45BD-8445-9E1E-75E81A06DCE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3" name="Rectangle 82">
                <a:extLst>
                  <a:ext uri="{FF2B5EF4-FFF2-40B4-BE49-F238E27FC236}">
                    <a16:creationId xmlns:a16="http://schemas.microsoft.com/office/drawing/2014/main" id="{9E95CFED-29BF-3F4C-9D82-AE7B6D340A0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222" name="Rectangle 83">
            <a:extLst>
              <a:ext uri="{FF2B5EF4-FFF2-40B4-BE49-F238E27FC236}">
                <a16:creationId xmlns:a16="http://schemas.microsoft.com/office/drawing/2014/main" id="{2954C821-269E-8D46-984E-749A5F6397A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223" name="Rectangle 84">
            <a:extLst>
              <a:ext uri="{FF2B5EF4-FFF2-40B4-BE49-F238E27FC236}">
                <a16:creationId xmlns:a16="http://schemas.microsoft.com/office/drawing/2014/main" id="{8291468C-A8EF-4D44-8440-C437714C366D}"/>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2023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203300" y="4709847"/>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87276" y="4788537"/>
            <a:ext cx="144000" cy="144000"/>
          </a:xfrm>
          <a:prstGeom prst="ellipse">
            <a:avLst/>
          </a:prstGeom>
          <a:ln w="28575" cap="rnd">
            <a:solidFill>
              <a:schemeClr val="tx2"/>
            </a:solidFill>
            <a:prstDash val="solid"/>
          </a:ln>
          <a:effectLst/>
        </p:spPr>
      </p:pic>
      <p:sp>
        <p:nvSpPr>
          <p:cNvPr id="12" name="副标题 2">
            <a:extLst>
              <a:ext uri="{FF2B5EF4-FFF2-40B4-BE49-F238E27FC236}">
                <a16:creationId xmlns:a16="http://schemas.microsoft.com/office/drawing/2014/main" id="{5307B254-91AE-6640-A8B8-5F31CD80A236}"/>
              </a:ext>
            </a:extLst>
          </p:cNvPr>
          <p:cNvSpPr txBox="1">
            <a:spLocks/>
          </p:cNvSpPr>
          <p:nvPr userDrawn="1"/>
        </p:nvSpPr>
        <p:spPr bwMode="auto">
          <a:xfrm>
            <a:off x="7867185" y="5047174"/>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5"/>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
        <p:nvSpPr>
          <p:cNvPr id="14" name="Rectangle 15">
            <a:extLst>
              <a:ext uri="{FF2B5EF4-FFF2-40B4-BE49-F238E27FC236}">
                <a16:creationId xmlns:a16="http://schemas.microsoft.com/office/drawing/2014/main" id="{0EC9B7D7-7D0C-DF4F-AD3A-7486CA53DEF5}"/>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 name="组合 14">
            <a:extLst>
              <a:ext uri="{FF2B5EF4-FFF2-40B4-BE49-F238E27FC236}">
                <a16:creationId xmlns:a16="http://schemas.microsoft.com/office/drawing/2014/main" id="{2B0B6BED-EC97-644A-A3AA-16845E63E14F}"/>
              </a:ext>
            </a:extLst>
          </p:cNvPr>
          <p:cNvGrpSpPr/>
          <p:nvPr userDrawn="1"/>
        </p:nvGrpSpPr>
        <p:grpSpPr>
          <a:xfrm>
            <a:off x="12438524" y="3358802"/>
            <a:ext cx="1214711" cy="3499198"/>
            <a:chOff x="12438524" y="3358802"/>
            <a:chExt cx="1214711" cy="3499198"/>
          </a:xfrm>
        </p:grpSpPr>
        <p:sp>
          <p:nvSpPr>
            <p:cNvPr id="16" name="矩形 15">
              <a:extLst>
                <a:ext uri="{FF2B5EF4-FFF2-40B4-BE49-F238E27FC236}">
                  <a16:creationId xmlns:a16="http://schemas.microsoft.com/office/drawing/2014/main" id="{60EBDB5A-75AE-9C47-A64F-5171BD8F48E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7" name="Group 18">
              <a:extLst>
                <a:ext uri="{FF2B5EF4-FFF2-40B4-BE49-F238E27FC236}">
                  <a16:creationId xmlns:a16="http://schemas.microsoft.com/office/drawing/2014/main" id="{527B1546-2E76-7B4C-A868-01866BFAE8E9}"/>
                </a:ext>
              </a:extLst>
            </p:cNvPr>
            <p:cNvGrpSpPr>
              <a:grpSpLocks/>
            </p:cNvGrpSpPr>
            <p:nvPr/>
          </p:nvGrpSpPr>
          <p:grpSpPr bwMode="auto">
            <a:xfrm>
              <a:off x="12552504" y="3727418"/>
              <a:ext cx="986752" cy="182532"/>
              <a:chOff x="5893" y="2387"/>
              <a:chExt cx="466" cy="115"/>
            </a:xfrm>
          </p:grpSpPr>
          <p:sp>
            <p:nvSpPr>
              <p:cNvPr id="78" name="Rectangle 19">
                <a:extLst>
                  <a:ext uri="{FF2B5EF4-FFF2-40B4-BE49-F238E27FC236}">
                    <a16:creationId xmlns:a16="http://schemas.microsoft.com/office/drawing/2014/main" id="{A04BE7DC-57AD-E84A-99B6-5748D4F483F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0">
                <a:extLst>
                  <a:ext uri="{FF2B5EF4-FFF2-40B4-BE49-F238E27FC236}">
                    <a16:creationId xmlns:a16="http://schemas.microsoft.com/office/drawing/2014/main" id="{5092770A-CB07-5648-8431-057E93EE9C78}"/>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0" name="Rectangle 21">
                <a:extLst>
                  <a:ext uri="{FF2B5EF4-FFF2-40B4-BE49-F238E27FC236}">
                    <a16:creationId xmlns:a16="http://schemas.microsoft.com/office/drawing/2014/main" id="{67EF5B91-6FE9-4549-9ECA-04964BEE562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1" name="Rectangle 22">
                <a:extLst>
                  <a:ext uri="{FF2B5EF4-FFF2-40B4-BE49-F238E27FC236}">
                    <a16:creationId xmlns:a16="http://schemas.microsoft.com/office/drawing/2014/main" id="{05182D15-89A2-6045-85B8-2280685F8DAD}"/>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3">
              <a:extLst>
                <a:ext uri="{FF2B5EF4-FFF2-40B4-BE49-F238E27FC236}">
                  <a16:creationId xmlns:a16="http://schemas.microsoft.com/office/drawing/2014/main" id="{BBE18069-10C2-1945-BA80-A024FCF915CC}"/>
                </a:ext>
              </a:extLst>
            </p:cNvPr>
            <p:cNvGrpSpPr>
              <a:grpSpLocks/>
            </p:cNvGrpSpPr>
            <p:nvPr/>
          </p:nvGrpSpPr>
          <p:grpSpPr bwMode="auto">
            <a:xfrm>
              <a:off x="12552504" y="3943282"/>
              <a:ext cx="986752" cy="182532"/>
              <a:chOff x="5893" y="2523"/>
              <a:chExt cx="466" cy="115"/>
            </a:xfrm>
          </p:grpSpPr>
          <p:sp>
            <p:nvSpPr>
              <p:cNvPr id="74" name="Rectangle 24">
                <a:extLst>
                  <a:ext uri="{FF2B5EF4-FFF2-40B4-BE49-F238E27FC236}">
                    <a16:creationId xmlns:a16="http://schemas.microsoft.com/office/drawing/2014/main" id="{A96CDD39-1926-5E4E-A9F7-499BEC236178}"/>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5">
                <a:extLst>
                  <a:ext uri="{FF2B5EF4-FFF2-40B4-BE49-F238E27FC236}">
                    <a16:creationId xmlns:a16="http://schemas.microsoft.com/office/drawing/2014/main" id="{579B7635-77E5-5941-814B-D0090677EF95}"/>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6">
                <a:extLst>
                  <a:ext uri="{FF2B5EF4-FFF2-40B4-BE49-F238E27FC236}">
                    <a16:creationId xmlns:a16="http://schemas.microsoft.com/office/drawing/2014/main" id="{38FBF335-4C26-E44C-A51F-6334936CEB8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7">
                <a:extLst>
                  <a:ext uri="{FF2B5EF4-FFF2-40B4-BE49-F238E27FC236}">
                    <a16:creationId xmlns:a16="http://schemas.microsoft.com/office/drawing/2014/main" id="{8A3611F2-FDDF-F141-A871-D946E74F703E}"/>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28">
              <a:extLst>
                <a:ext uri="{FF2B5EF4-FFF2-40B4-BE49-F238E27FC236}">
                  <a16:creationId xmlns:a16="http://schemas.microsoft.com/office/drawing/2014/main" id="{8682B6F8-0456-EC48-8FBE-44EA6E099FCF}"/>
                </a:ext>
              </a:extLst>
            </p:cNvPr>
            <p:cNvGrpSpPr>
              <a:grpSpLocks/>
            </p:cNvGrpSpPr>
            <p:nvPr/>
          </p:nvGrpSpPr>
          <p:grpSpPr bwMode="auto">
            <a:xfrm>
              <a:off x="12552504" y="4159146"/>
              <a:ext cx="986752" cy="182532"/>
              <a:chOff x="5893" y="2659"/>
              <a:chExt cx="466" cy="115"/>
            </a:xfrm>
          </p:grpSpPr>
          <p:sp>
            <p:nvSpPr>
              <p:cNvPr id="70" name="Rectangle 29">
                <a:extLst>
                  <a:ext uri="{FF2B5EF4-FFF2-40B4-BE49-F238E27FC236}">
                    <a16:creationId xmlns:a16="http://schemas.microsoft.com/office/drawing/2014/main" id="{86BB10EF-5D49-5446-B416-860964EAB06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0">
                <a:extLst>
                  <a:ext uri="{FF2B5EF4-FFF2-40B4-BE49-F238E27FC236}">
                    <a16:creationId xmlns:a16="http://schemas.microsoft.com/office/drawing/2014/main" id="{519C7337-95C9-1347-97FA-15907949DE8D}"/>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31">
                <a:extLst>
                  <a:ext uri="{FF2B5EF4-FFF2-40B4-BE49-F238E27FC236}">
                    <a16:creationId xmlns:a16="http://schemas.microsoft.com/office/drawing/2014/main" id="{BEDA1CC2-7E03-E349-9D8A-35B4EB50D469}"/>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32">
                <a:extLst>
                  <a:ext uri="{FF2B5EF4-FFF2-40B4-BE49-F238E27FC236}">
                    <a16:creationId xmlns:a16="http://schemas.microsoft.com/office/drawing/2014/main" id="{6478A1D2-1521-2844-9E68-4B4F96BAA7C8}"/>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33">
              <a:extLst>
                <a:ext uri="{FF2B5EF4-FFF2-40B4-BE49-F238E27FC236}">
                  <a16:creationId xmlns:a16="http://schemas.microsoft.com/office/drawing/2014/main" id="{EBDF60B0-CCA3-6A47-BCD7-DCABD4054644}"/>
                </a:ext>
              </a:extLst>
            </p:cNvPr>
            <p:cNvGrpSpPr>
              <a:grpSpLocks/>
            </p:cNvGrpSpPr>
            <p:nvPr/>
          </p:nvGrpSpPr>
          <p:grpSpPr bwMode="auto">
            <a:xfrm>
              <a:off x="12552504" y="3511551"/>
              <a:ext cx="986752" cy="188882"/>
              <a:chOff x="5893" y="2251"/>
              <a:chExt cx="466" cy="119"/>
            </a:xfrm>
          </p:grpSpPr>
          <p:sp>
            <p:nvSpPr>
              <p:cNvPr id="66" name="Rectangle 34">
                <a:extLst>
                  <a:ext uri="{FF2B5EF4-FFF2-40B4-BE49-F238E27FC236}">
                    <a16:creationId xmlns:a16="http://schemas.microsoft.com/office/drawing/2014/main" id="{5125594C-5313-C34E-839A-1DA18F7788E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5">
                <a:extLst>
                  <a:ext uri="{FF2B5EF4-FFF2-40B4-BE49-F238E27FC236}">
                    <a16:creationId xmlns:a16="http://schemas.microsoft.com/office/drawing/2014/main" id="{8313D8F3-D70F-4E4F-86B1-E609FF28826A}"/>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6">
                <a:extLst>
                  <a:ext uri="{FF2B5EF4-FFF2-40B4-BE49-F238E27FC236}">
                    <a16:creationId xmlns:a16="http://schemas.microsoft.com/office/drawing/2014/main" id="{CBA1FA4C-75C0-D349-8630-E228CD4218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7">
                <a:extLst>
                  <a:ext uri="{FF2B5EF4-FFF2-40B4-BE49-F238E27FC236}">
                    <a16:creationId xmlns:a16="http://schemas.microsoft.com/office/drawing/2014/main" id="{00D2C4F8-6F52-1640-BB34-54901F33072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38">
              <a:extLst>
                <a:ext uri="{FF2B5EF4-FFF2-40B4-BE49-F238E27FC236}">
                  <a16:creationId xmlns:a16="http://schemas.microsoft.com/office/drawing/2014/main" id="{69F5A2EF-9997-1942-A95A-9DBAB893CECC}"/>
                </a:ext>
              </a:extLst>
            </p:cNvPr>
            <p:cNvGrpSpPr>
              <a:grpSpLocks/>
            </p:cNvGrpSpPr>
            <p:nvPr/>
          </p:nvGrpSpPr>
          <p:grpSpPr bwMode="auto">
            <a:xfrm>
              <a:off x="12552504" y="4519449"/>
              <a:ext cx="986752" cy="182532"/>
              <a:chOff x="5893" y="2886"/>
              <a:chExt cx="466" cy="115"/>
            </a:xfrm>
          </p:grpSpPr>
          <p:sp>
            <p:nvSpPr>
              <p:cNvPr id="62" name="Rectangle 39">
                <a:extLst>
                  <a:ext uri="{FF2B5EF4-FFF2-40B4-BE49-F238E27FC236}">
                    <a16:creationId xmlns:a16="http://schemas.microsoft.com/office/drawing/2014/main" id="{5529C84D-B764-FE42-A1BF-78BED2ABC07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0">
                <a:extLst>
                  <a:ext uri="{FF2B5EF4-FFF2-40B4-BE49-F238E27FC236}">
                    <a16:creationId xmlns:a16="http://schemas.microsoft.com/office/drawing/2014/main" id="{CC97E4C5-963D-4B4E-9153-9E14F73F1BA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41">
                <a:extLst>
                  <a:ext uri="{FF2B5EF4-FFF2-40B4-BE49-F238E27FC236}">
                    <a16:creationId xmlns:a16="http://schemas.microsoft.com/office/drawing/2014/main" id="{E1872D1B-E07E-1E49-A78C-76802A09B04E}"/>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42">
                <a:extLst>
                  <a:ext uri="{FF2B5EF4-FFF2-40B4-BE49-F238E27FC236}">
                    <a16:creationId xmlns:a16="http://schemas.microsoft.com/office/drawing/2014/main" id="{532BE238-78B4-7E4A-8EA1-12ED81BC54C1}"/>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43">
              <a:extLst>
                <a:ext uri="{FF2B5EF4-FFF2-40B4-BE49-F238E27FC236}">
                  <a16:creationId xmlns:a16="http://schemas.microsoft.com/office/drawing/2014/main" id="{1FEC1308-2B32-CB4C-BAB2-FB1E6AFF1388}"/>
                </a:ext>
              </a:extLst>
            </p:cNvPr>
            <p:cNvGrpSpPr>
              <a:grpSpLocks/>
            </p:cNvGrpSpPr>
            <p:nvPr/>
          </p:nvGrpSpPr>
          <p:grpSpPr bwMode="auto">
            <a:xfrm>
              <a:off x="12552504" y="4735313"/>
              <a:ext cx="986752" cy="182532"/>
              <a:chOff x="5893" y="3022"/>
              <a:chExt cx="466" cy="115"/>
            </a:xfrm>
          </p:grpSpPr>
          <p:sp>
            <p:nvSpPr>
              <p:cNvPr id="58" name="Rectangle 44">
                <a:extLst>
                  <a:ext uri="{FF2B5EF4-FFF2-40B4-BE49-F238E27FC236}">
                    <a16:creationId xmlns:a16="http://schemas.microsoft.com/office/drawing/2014/main" id="{DB762B7D-0BDE-5F48-8858-6D69D4303A9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5">
                <a:extLst>
                  <a:ext uri="{FF2B5EF4-FFF2-40B4-BE49-F238E27FC236}">
                    <a16:creationId xmlns:a16="http://schemas.microsoft.com/office/drawing/2014/main" id="{A65AC15A-59B6-474B-B237-E106F036B60B}"/>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6">
                <a:extLst>
                  <a:ext uri="{FF2B5EF4-FFF2-40B4-BE49-F238E27FC236}">
                    <a16:creationId xmlns:a16="http://schemas.microsoft.com/office/drawing/2014/main" id="{33BFDFF7-57E3-0C41-A90F-0543BAEB5F50}"/>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7">
                <a:extLst>
                  <a:ext uri="{FF2B5EF4-FFF2-40B4-BE49-F238E27FC236}">
                    <a16:creationId xmlns:a16="http://schemas.microsoft.com/office/drawing/2014/main" id="{D3FFE56D-5EA1-EA4D-B229-81FFE5A7E18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48">
              <a:extLst>
                <a:ext uri="{FF2B5EF4-FFF2-40B4-BE49-F238E27FC236}">
                  <a16:creationId xmlns:a16="http://schemas.microsoft.com/office/drawing/2014/main" id="{3E677EA2-8362-AE45-BC63-8A925E8FC16F}"/>
                </a:ext>
              </a:extLst>
            </p:cNvPr>
            <p:cNvGrpSpPr>
              <a:grpSpLocks/>
            </p:cNvGrpSpPr>
            <p:nvPr/>
          </p:nvGrpSpPr>
          <p:grpSpPr bwMode="auto">
            <a:xfrm>
              <a:off x="12552504" y="4951179"/>
              <a:ext cx="986752" cy="182532"/>
              <a:chOff x="5893" y="3158"/>
              <a:chExt cx="466" cy="115"/>
            </a:xfrm>
          </p:grpSpPr>
          <p:sp>
            <p:nvSpPr>
              <p:cNvPr id="54" name="Rectangle 49">
                <a:extLst>
                  <a:ext uri="{FF2B5EF4-FFF2-40B4-BE49-F238E27FC236}">
                    <a16:creationId xmlns:a16="http://schemas.microsoft.com/office/drawing/2014/main" id="{83FE3FE3-7886-BC43-B7E9-DA589B3E135E}"/>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0">
                <a:extLst>
                  <a:ext uri="{FF2B5EF4-FFF2-40B4-BE49-F238E27FC236}">
                    <a16:creationId xmlns:a16="http://schemas.microsoft.com/office/drawing/2014/main" id="{E618977A-DBEC-594A-8580-8F9AECCC11B9}"/>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51">
                <a:extLst>
                  <a:ext uri="{FF2B5EF4-FFF2-40B4-BE49-F238E27FC236}">
                    <a16:creationId xmlns:a16="http://schemas.microsoft.com/office/drawing/2014/main" id="{FD976F1A-42D5-E64F-BD6C-06908DD53C2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52">
                <a:extLst>
                  <a:ext uri="{FF2B5EF4-FFF2-40B4-BE49-F238E27FC236}">
                    <a16:creationId xmlns:a16="http://schemas.microsoft.com/office/drawing/2014/main" id="{03EB2932-0DCA-3A4B-A65D-CC4D89814F87}"/>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53">
              <a:extLst>
                <a:ext uri="{FF2B5EF4-FFF2-40B4-BE49-F238E27FC236}">
                  <a16:creationId xmlns:a16="http://schemas.microsoft.com/office/drawing/2014/main" id="{A5649E5A-5F15-914A-A8CA-AB33C2CB5235}"/>
                </a:ext>
              </a:extLst>
            </p:cNvPr>
            <p:cNvGrpSpPr>
              <a:grpSpLocks/>
            </p:cNvGrpSpPr>
            <p:nvPr/>
          </p:nvGrpSpPr>
          <p:grpSpPr bwMode="auto">
            <a:xfrm>
              <a:off x="12552504" y="5311482"/>
              <a:ext cx="986752" cy="182532"/>
              <a:chOff x="5893" y="3385"/>
              <a:chExt cx="466" cy="115"/>
            </a:xfrm>
          </p:grpSpPr>
          <p:sp>
            <p:nvSpPr>
              <p:cNvPr id="50" name="Rectangle 54">
                <a:extLst>
                  <a:ext uri="{FF2B5EF4-FFF2-40B4-BE49-F238E27FC236}">
                    <a16:creationId xmlns:a16="http://schemas.microsoft.com/office/drawing/2014/main" id="{72A1B707-641B-BF4D-8664-0C48C26CC033}"/>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5">
                <a:extLst>
                  <a:ext uri="{FF2B5EF4-FFF2-40B4-BE49-F238E27FC236}">
                    <a16:creationId xmlns:a16="http://schemas.microsoft.com/office/drawing/2014/main" id="{FF8A8A92-54E5-0347-A974-C7FE637556F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6">
                <a:extLst>
                  <a:ext uri="{FF2B5EF4-FFF2-40B4-BE49-F238E27FC236}">
                    <a16:creationId xmlns:a16="http://schemas.microsoft.com/office/drawing/2014/main" id="{15CA81D9-72B7-BB4F-A99C-BD6A58435C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7">
                <a:extLst>
                  <a:ext uri="{FF2B5EF4-FFF2-40B4-BE49-F238E27FC236}">
                    <a16:creationId xmlns:a16="http://schemas.microsoft.com/office/drawing/2014/main" id="{B9E74982-404B-344F-B919-2CBFE33C35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58">
              <a:extLst>
                <a:ext uri="{FF2B5EF4-FFF2-40B4-BE49-F238E27FC236}">
                  <a16:creationId xmlns:a16="http://schemas.microsoft.com/office/drawing/2014/main" id="{5B57D6E0-D696-A34B-B71C-E6E6867814C7}"/>
                </a:ext>
              </a:extLst>
            </p:cNvPr>
            <p:cNvGrpSpPr>
              <a:grpSpLocks/>
            </p:cNvGrpSpPr>
            <p:nvPr/>
          </p:nvGrpSpPr>
          <p:grpSpPr bwMode="auto">
            <a:xfrm>
              <a:off x="12552504" y="5527346"/>
              <a:ext cx="986752" cy="182532"/>
              <a:chOff x="5893" y="3521"/>
              <a:chExt cx="466" cy="115"/>
            </a:xfrm>
          </p:grpSpPr>
          <p:sp>
            <p:nvSpPr>
              <p:cNvPr id="46" name="Rectangle 59">
                <a:extLst>
                  <a:ext uri="{FF2B5EF4-FFF2-40B4-BE49-F238E27FC236}">
                    <a16:creationId xmlns:a16="http://schemas.microsoft.com/office/drawing/2014/main" id="{C3598B2A-52EF-1644-8E8C-0CFCFD797FB9}"/>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0">
                <a:extLst>
                  <a:ext uri="{FF2B5EF4-FFF2-40B4-BE49-F238E27FC236}">
                    <a16:creationId xmlns:a16="http://schemas.microsoft.com/office/drawing/2014/main" id="{D0F0F2FA-F49D-E847-A121-5738CFC3AC7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61">
                <a:extLst>
                  <a:ext uri="{FF2B5EF4-FFF2-40B4-BE49-F238E27FC236}">
                    <a16:creationId xmlns:a16="http://schemas.microsoft.com/office/drawing/2014/main" id="{34F7EC08-7915-124B-85B7-8610F4FE009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62">
                <a:extLst>
                  <a:ext uri="{FF2B5EF4-FFF2-40B4-BE49-F238E27FC236}">
                    <a16:creationId xmlns:a16="http://schemas.microsoft.com/office/drawing/2014/main" id="{CBF28FF4-D780-264E-A96E-999F90B97758}"/>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63">
              <a:extLst>
                <a:ext uri="{FF2B5EF4-FFF2-40B4-BE49-F238E27FC236}">
                  <a16:creationId xmlns:a16="http://schemas.microsoft.com/office/drawing/2014/main" id="{91151042-4ACA-7342-9339-1B21CA77E32B}"/>
                </a:ext>
              </a:extLst>
            </p:cNvPr>
            <p:cNvGrpSpPr>
              <a:grpSpLocks/>
            </p:cNvGrpSpPr>
            <p:nvPr/>
          </p:nvGrpSpPr>
          <p:grpSpPr bwMode="auto">
            <a:xfrm>
              <a:off x="12552504" y="5743210"/>
              <a:ext cx="986752" cy="182532"/>
              <a:chOff x="5893" y="3657"/>
              <a:chExt cx="466" cy="115"/>
            </a:xfrm>
          </p:grpSpPr>
          <p:sp>
            <p:nvSpPr>
              <p:cNvPr id="42" name="Rectangle 64">
                <a:extLst>
                  <a:ext uri="{FF2B5EF4-FFF2-40B4-BE49-F238E27FC236}">
                    <a16:creationId xmlns:a16="http://schemas.microsoft.com/office/drawing/2014/main" id="{9E4FBBCD-F8E4-A649-981E-D46343ADCB2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5">
                <a:extLst>
                  <a:ext uri="{FF2B5EF4-FFF2-40B4-BE49-F238E27FC236}">
                    <a16:creationId xmlns:a16="http://schemas.microsoft.com/office/drawing/2014/main" id="{03B778E3-4E84-DA4D-8FBE-A3CF4464E93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6">
                <a:extLst>
                  <a:ext uri="{FF2B5EF4-FFF2-40B4-BE49-F238E27FC236}">
                    <a16:creationId xmlns:a16="http://schemas.microsoft.com/office/drawing/2014/main" id="{A739A690-256C-6B45-8F06-D782A2D46D3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7">
                <a:extLst>
                  <a:ext uri="{FF2B5EF4-FFF2-40B4-BE49-F238E27FC236}">
                    <a16:creationId xmlns:a16="http://schemas.microsoft.com/office/drawing/2014/main" id="{A62FB270-DA45-CC43-B966-E5B4B93ABDCF}"/>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68">
              <a:extLst>
                <a:ext uri="{FF2B5EF4-FFF2-40B4-BE49-F238E27FC236}">
                  <a16:creationId xmlns:a16="http://schemas.microsoft.com/office/drawing/2014/main" id="{319919FB-1BAF-FA49-B450-7D04E4811579}"/>
                </a:ext>
              </a:extLst>
            </p:cNvPr>
            <p:cNvGrpSpPr>
              <a:grpSpLocks/>
            </p:cNvGrpSpPr>
            <p:nvPr/>
          </p:nvGrpSpPr>
          <p:grpSpPr bwMode="auto">
            <a:xfrm>
              <a:off x="12552504" y="6103513"/>
              <a:ext cx="986752" cy="182532"/>
              <a:chOff x="5893" y="3884"/>
              <a:chExt cx="466" cy="115"/>
            </a:xfrm>
          </p:grpSpPr>
          <p:sp>
            <p:nvSpPr>
              <p:cNvPr id="38" name="Rectangle 69">
                <a:extLst>
                  <a:ext uri="{FF2B5EF4-FFF2-40B4-BE49-F238E27FC236}">
                    <a16:creationId xmlns:a16="http://schemas.microsoft.com/office/drawing/2014/main" id="{557E3CC4-6914-A046-8E50-285DE0199E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0">
                <a:extLst>
                  <a:ext uri="{FF2B5EF4-FFF2-40B4-BE49-F238E27FC236}">
                    <a16:creationId xmlns:a16="http://schemas.microsoft.com/office/drawing/2014/main" id="{9C9D87B6-8409-3E4C-A39A-27FCC1916B5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71">
                <a:extLst>
                  <a:ext uri="{FF2B5EF4-FFF2-40B4-BE49-F238E27FC236}">
                    <a16:creationId xmlns:a16="http://schemas.microsoft.com/office/drawing/2014/main" id="{8E44D8DF-6579-7F40-A242-DA920ED379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72">
                <a:extLst>
                  <a:ext uri="{FF2B5EF4-FFF2-40B4-BE49-F238E27FC236}">
                    <a16:creationId xmlns:a16="http://schemas.microsoft.com/office/drawing/2014/main" id="{CD513B5C-7113-F14D-99D9-C73E95E4614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73">
              <a:extLst>
                <a:ext uri="{FF2B5EF4-FFF2-40B4-BE49-F238E27FC236}">
                  <a16:creationId xmlns:a16="http://schemas.microsoft.com/office/drawing/2014/main" id="{D6A7D29E-C46B-0747-86B2-75419D553192}"/>
                </a:ext>
              </a:extLst>
            </p:cNvPr>
            <p:cNvGrpSpPr>
              <a:grpSpLocks/>
            </p:cNvGrpSpPr>
            <p:nvPr/>
          </p:nvGrpSpPr>
          <p:grpSpPr bwMode="auto">
            <a:xfrm>
              <a:off x="12552504" y="6328901"/>
              <a:ext cx="986752" cy="182532"/>
              <a:chOff x="5893" y="4026"/>
              <a:chExt cx="466" cy="115"/>
            </a:xfrm>
          </p:grpSpPr>
          <p:sp>
            <p:nvSpPr>
              <p:cNvPr id="34" name="Rectangle 74">
                <a:extLst>
                  <a:ext uri="{FF2B5EF4-FFF2-40B4-BE49-F238E27FC236}">
                    <a16:creationId xmlns:a16="http://schemas.microsoft.com/office/drawing/2014/main" id="{4F04C9DB-93AE-614C-8876-96E3637C17FC}"/>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5">
                <a:extLst>
                  <a:ext uri="{FF2B5EF4-FFF2-40B4-BE49-F238E27FC236}">
                    <a16:creationId xmlns:a16="http://schemas.microsoft.com/office/drawing/2014/main" id="{C5554F3B-E2F0-2945-A366-E7AD36F4620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6">
                <a:extLst>
                  <a:ext uri="{FF2B5EF4-FFF2-40B4-BE49-F238E27FC236}">
                    <a16:creationId xmlns:a16="http://schemas.microsoft.com/office/drawing/2014/main" id="{78782E55-DCC7-CE44-991D-BF17096DDD5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7">
                <a:extLst>
                  <a:ext uri="{FF2B5EF4-FFF2-40B4-BE49-F238E27FC236}">
                    <a16:creationId xmlns:a16="http://schemas.microsoft.com/office/drawing/2014/main" id="{BD72408E-6A44-9448-B58A-ED029093DF7E}"/>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9" name="Group 78">
              <a:extLst>
                <a:ext uri="{FF2B5EF4-FFF2-40B4-BE49-F238E27FC236}">
                  <a16:creationId xmlns:a16="http://schemas.microsoft.com/office/drawing/2014/main" id="{8ED4F9E5-4BBE-B548-9115-7B8E22D2A23B}"/>
                </a:ext>
              </a:extLst>
            </p:cNvPr>
            <p:cNvGrpSpPr>
              <a:grpSpLocks/>
            </p:cNvGrpSpPr>
            <p:nvPr/>
          </p:nvGrpSpPr>
          <p:grpSpPr bwMode="auto">
            <a:xfrm>
              <a:off x="12552504" y="6552703"/>
              <a:ext cx="986752" cy="182532"/>
              <a:chOff x="5893" y="4167"/>
              <a:chExt cx="466" cy="115"/>
            </a:xfrm>
          </p:grpSpPr>
          <p:sp>
            <p:nvSpPr>
              <p:cNvPr id="30" name="Rectangle 79">
                <a:extLst>
                  <a:ext uri="{FF2B5EF4-FFF2-40B4-BE49-F238E27FC236}">
                    <a16:creationId xmlns:a16="http://schemas.microsoft.com/office/drawing/2014/main" id="{3B8A6581-131D-824E-8913-DB991DC5308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0">
                <a:extLst>
                  <a:ext uri="{FF2B5EF4-FFF2-40B4-BE49-F238E27FC236}">
                    <a16:creationId xmlns:a16="http://schemas.microsoft.com/office/drawing/2014/main" id="{F8A4D103-CAB9-A240-B9CA-A489B8D46C2B}"/>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81">
                <a:extLst>
                  <a:ext uri="{FF2B5EF4-FFF2-40B4-BE49-F238E27FC236}">
                    <a16:creationId xmlns:a16="http://schemas.microsoft.com/office/drawing/2014/main" id="{041501D7-F06A-BF49-A8E5-02731A99487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82">
                <a:extLst>
                  <a:ext uri="{FF2B5EF4-FFF2-40B4-BE49-F238E27FC236}">
                    <a16:creationId xmlns:a16="http://schemas.microsoft.com/office/drawing/2014/main" id="{F99404D7-4332-9643-B495-D6154C54F2D1}"/>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2" name="Rectangle 83">
            <a:extLst>
              <a:ext uri="{FF2B5EF4-FFF2-40B4-BE49-F238E27FC236}">
                <a16:creationId xmlns:a16="http://schemas.microsoft.com/office/drawing/2014/main" id="{43ABAB17-CA5F-A74E-BB2E-090DBF5B85BE}"/>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3" name="Rectangle 84">
            <a:extLst>
              <a:ext uri="{FF2B5EF4-FFF2-40B4-BE49-F238E27FC236}">
                <a16:creationId xmlns:a16="http://schemas.microsoft.com/office/drawing/2014/main" id="{349F19F3-23A8-3242-9192-BA7445FD94D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4" name="TextBox 2">
            <a:extLst>
              <a:ext uri="{FF2B5EF4-FFF2-40B4-BE49-F238E27FC236}">
                <a16:creationId xmlns:a16="http://schemas.microsoft.com/office/drawing/2014/main" id="{B952CFF2-CD76-E646-B5C0-160ACDA764BB}"/>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5" name="图片 84">
            <a:extLst>
              <a:ext uri="{FF2B5EF4-FFF2-40B4-BE49-F238E27FC236}">
                <a16:creationId xmlns:a16="http://schemas.microsoft.com/office/drawing/2014/main" id="{A6C0346B-14CF-D843-B655-A3D9F02332A1}"/>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hyperlink" Target="https://dev.mysql.com/doc/connector-python/en/connector-python-example-cursor-select.html" TargetMode="External"/><Relationship Id="rId2" Type="http://schemas.openxmlformats.org/officeDocument/2006/relationships/hyperlink" Target="https://colab.research.google.com/github/pinecone-io/examples/blob/master/docs/semantic-search.ipynb#scrollTo=JWcO7jAK-N_1" TargetMode="Externa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10.xml"/><Relationship Id="rId4" Type="http://schemas.openxmlformats.org/officeDocument/2006/relationships/image" Target="../media/image32.emf"/></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52AA2498-BB97-7E42-80A7-EF198A7BE7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 y="0"/>
            <a:ext cx="12192000" cy="6858000"/>
          </a:xfrm>
          <a:prstGeom prst="rect">
            <a:avLst/>
          </a:prstGeom>
        </p:spPr>
      </p:pic>
      <p:sp>
        <p:nvSpPr>
          <p:cNvPr id="4" name="矩形 3">
            <a:extLst>
              <a:ext uri="{FF2B5EF4-FFF2-40B4-BE49-F238E27FC236}">
                <a16:creationId xmlns:a16="http://schemas.microsoft.com/office/drawing/2014/main" id="{D9AF9D07-1819-0D4C-806D-91F452DC89CF}"/>
              </a:ext>
            </a:extLst>
          </p:cNvPr>
          <p:cNvSpPr/>
          <p:nvPr/>
        </p:nvSpPr>
        <p:spPr>
          <a:xfrm>
            <a:off x="0" y="1014787"/>
            <a:ext cx="12196763" cy="4440082"/>
          </a:xfrm>
          <a:prstGeom prst="rect">
            <a:avLst/>
          </a:prstGeom>
          <a:solidFill>
            <a:srgbClr val="1D1D1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bg1"/>
              </a:solidFill>
            </a:endParaRPr>
          </a:p>
        </p:txBody>
      </p:sp>
      <p:sp>
        <p:nvSpPr>
          <p:cNvPr id="2" name="文本占位符 1">
            <a:extLst>
              <a:ext uri="{FF2B5EF4-FFF2-40B4-BE49-F238E27FC236}">
                <a16:creationId xmlns:a16="http://schemas.microsoft.com/office/drawing/2014/main" id="{40707447-0FCC-074B-826A-17D5170569B3}"/>
              </a:ext>
            </a:extLst>
          </p:cNvPr>
          <p:cNvSpPr>
            <a:spLocks noGrp="1"/>
          </p:cNvSpPr>
          <p:nvPr>
            <p:ph type="body" sz="quarter" idx="10"/>
          </p:nvPr>
        </p:nvSpPr>
        <p:spPr>
          <a:xfrm>
            <a:off x="1817254" y="4448874"/>
            <a:ext cx="2378228" cy="643926"/>
          </a:xfrm>
          <a:prstGeom prst="rect">
            <a:avLst/>
          </a:prstGeom>
          <a:noFill/>
        </p:spPr>
        <p:txBody>
          <a:bodyPr anchor="ctr"/>
          <a:lstStyle/>
          <a:p>
            <a:pPr marL="0" indent="0">
              <a:buNone/>
            </a:pPr>
            <a:r>
              <a:rPr lang="en-US" altLang="zh-CN" sz="4800" dirty="0">
                <a:solidFill>
                  <a:schemeClr val="bg1"/>
                </a:solidFill>
                <a:latin typeface="ACGN-MiaoGB-Flash" panose="02020300000000000000" pitchFamily="18" charset="-122"/>
                <a:ea typeface="ACGN-MiaoGB-Flash" panose="02020300000000000000" pitchFamily="18" charset="-122"/>
              </a:rPr>
              <a:t>ZOMI</a:t>
            </a:r>
            <a:endParaRPr lang="zh-CN" altLang="en-US" sz="4800" dirty="0">
              <a:solidFill>
                <a:schemeClr val="bg1"/>
              </a:solidFill>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6A28B713-1474-034E-87C1-E100526817E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52696" y="4486280"/>
            <a:ext cx="676655" cy="676655"/>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标题 1">
            <a:extLst>
              <a:ext uri="{FF2B5EF4-FFF2-40B4-BE49-F238E27FC236}">
                <a16:creationId xmlns:a16="http://schemas.microsoft.com/office/drawing/2014/main" id="{34B4C8F5-C78D-B149-9A25-9FB545F187F9}"/>
              </a:ext>
            </a:extLst>
          </p:cNvPr>
          <p:cNvSpPr txBox="1">
            <a:spLocks/>
          </p:cNvSpPr>
          <p:nvPr/>
        </p:nvSpPr>
        <p:spPr>
          <a:xfrm>
            <a:off x="852696" y="1112853"/>
            <a:ext cx="5994153"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4000" kern="0" dirty="0">
                <a:solidFill>
                  <a:schemeClr val="bg1"/>
                </a:solidFill>
                <a:latin typeface="Gill Sans MT" panose="020B0502020104020203" pitchFamily="34" charset="0"/>
                <a:ea typeface="+mj-ea"/>
              </a:rPr>
              <a:t>大模型系列 </a:t>
            </a:r>
            <a:r>
              <a:rPr lang="en-US" altLang="zh-CN" sz="4000" kern="0" dirty="0">
                <a:solidFill>
                  <a:schemeClr val="bg1"/>
                </a:solidFill>
                <a:latin typeface="Gill Sans MT" panose="020B0502020104020203" pitchFamily="34" charset="0"/>
                <a:ea typeface="+mj-ea"/>
              </a:rPr>
              <a:t>–</a:t>
            </a:r>
            <a:r>
              <a:rPr lang="zh-CN" altLang="en-US" sz="4000" kern="0" dirty="0">
                <a:solidFill>
                  <a:schemeClr val="bg1"/>
                </a:solidFill>
                <a:latin typeface="Gill Sans MT" panose="020B0502020104020203" pitchFamily="34" charset="0"/>
                <a:ea typeface="+mj-ea"/>
              </a:rPr>
              <a:t> 数据处理</a:t>
            </a:r>
            <a:endParaRPr lang="zh-CN" altLang="en-US" sz="6600" kern="0" dirty="0">
              <a:solidFill>
                <a:schemeClr val="bg1"/>
              </a:solidFill>
              <a:latin typeface="Gill Sans MT" panose="020B0502020104020203" pitchFamily="34" charset="0"/>
              <a:ea typeface="+mj-ea"/>
            </a:endParaRPr>
          </a:p>
        </p:txBody>
      </p:sp>
      <p:sp>
        <p:nvSpPr>
          <p:cNvPr id="8" name="标题 1">
            <a:extLst>
              <a:ext uri="{FF2B5EF4-FFF2-40B4-BE49-F238E27FC236}">
                <a16:creationId xmlns:a16="http://schemas.microsoft.com/office/drawing/2014/main" id="{74A9CB9F-4DA1-7140-97D3-DE0194B7B103}"/>
              </a:ext>
            </a:extLst>
          </p:cNvPr>
          <p:cNvSpPr txBox="1">
            <a:spLocks/>
          </p:cNvSpPr>
          <p:nvPr/>
        </p:nvSpPr>
        <p:spPr>
          <a:xfrm>
            <a:off x="852696" y="2153972"/>
            <a:ext cx="11171138" cy="2002968"/>
          </a:xfrm>
          <a:prstGeom prst="rect">
            <a:avLst/>
          </a:prstGeom>
          <a:gradFill flip="none" rotWithShape="1">
            <a:gsLst>
              <a:gs pos="29000">
                <a:schemeClr val="bg1">
                  <a:alpha val="0"/>
                </a:schemeClr>
              </a:gs>
              <a:gs pos="62000">
                <a:schemeClr val="bg1">
                  <a:alpha val="32000"/>
                </a:schemeClr>
              </a:gs>
              <a:gs pos="99000">
                <a:srgbClr val="91A2BF"/>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11500" kern="0" dirty="0">
                <a:solidFill>
                  <a:schemeClr val="bg1"/>
                </a:solidFill>
                <a:latin typeface="Gill Sans MT" panose="020B0502020104020203" pitchFamily="34" charset="0"/>
                <a:ea typeface="+mj-ea"/>
              </a:rPr>
              <a:t>向量数据库</a:t>
            </a: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0406673-31FA-5143-B833-1ABD190CD239}"/>
              </a:ext>
            </a:extLst>
          </p:cNvPr>
          <p:cNvSpPr>
            <a:spLocks noGrp="1"/>
          </p:cNvSpPr>
          <p:nvPr>
            <p:ph type="title"/>
          </p:nvPr>
        </p:nvSpPr>
        <p:spPr/>
        <p:txBody>
          <a:bodyPr/>
          <a:lstStyle/>
          <a:p>
            <a:r>
              <a:rPr lang="zh-CN" altLang="en-US" dirty="0"/>
              <a:t>差异 </a:t>
            </a:r>
            <a:r>
              <a:rPr lang="en-US" altLang="zh-CN" dirty="0"/>
              <a:t>2</a:t>
            </a:r>
            <a:r>
              <a:rPr lang="zh-CN" altLang="en-US" dirty="0"/>
              <a:t>：查询方式不同</a:t>
            </a:r>
          </a:p>
        </p:txBody>
      </p:sp>
      <p:sp>
        <p:nvSpPr>
          <p:cNvPr id="5" name="内容占位符 4">
            <a:extLst>
              <a:ext uri="{FF2B5EF4-FFF2-40B4-BE49-F238E27FC236}">
                <a16:creationId xmlns:a16="http://schemas.microsoft.com/office/drawing/2014/main" id="{462E7F7E-416E-AA4B-ACC0-CD4448933745}"/>
              </a:ext>
            </a:extLst>
          </p:cNvPr>
          <p:cNvSpPr>
            <a:spLocks noGrp="1"/>
          </p:cNvSpPr>
          <p:nvPr>
            <p:ph sz="half" idx="1"/>
          </p:nvPr>
        </p:nvSpPr>
        <p:spPr/>
        <p:txBody>
          <a:bodyPr/>
          <a:lstStyle/>
          <a:p>
            <a:r>
              <a:rPr lang="zh-CN" altLang="en-US" b="1" dirty="0"/>
              <a:t>传统数据库：</a:t>
            </a:r>
            <a:r>
              <a:rPr lang="zh-CN" altLang="en-US" dirty="0"/>
              <a:t>直接处理数据，即使用</a:t>
            </a:r>
            <a:r>
              <a:rPr lang="en-US" altLang="zh-CN" dirty="0"/>
              <a:t> SQL</a:t>
            </a:r>
            <a:r>
              <a:rPr lang="zh-CN" altLang="en-US" dirty="0"/>
              <a:t> 语言对文本精确匹配与查找，输出符合查询条件数据</a:t>
            </a:r>
            <a:endParaRPr lang="en-US" altLang="zh-CN" dirty="0"/>
          </a:p>
          <a:p>
            <a:r>
              <a:rPr lang="zh-CN" altLang="en-US" b="1" dirty="0"/>
              <a:t>向量数据库：</a:t>
            </a:r>
            <a:r>
              <a:rPr lang="zh-CN" altLang="en-US" dirty="0"/>
              <a:t>将非结构化数据转化为向量，再基于向量数据库中进行存储、计算和建立索引</a:t>
            </a:r>
          </a:p>
        </p:txBody>
      </p:sp>
      <p:pic>
        <p:nvPicPr>
          <p:cNvPr id="7" name="图片 6">
            <a:extLst>
              <a:ext uri="{FF2B5EF4-FFF2-40B4-BE49-F238E27FC236}">
                <a16:creationId xmlns:a16="http://schemas.microsoft.com/office/drawing/2014/main" id="{C54D5A97-2A8A-E049-A812-005F8FA754C5}"/>
              </a:ext>
            </a:extLst>
          </p:cNvPr>
          <p:cNvPicPr>
            <a:picLocks noChangeAspect="1"/>
          </p:cNvPicPr>
          <p:nvPr/>
        </p:nvPicPr>
        <p:blipFill rotWithShape="1">
          <a:blip r:embed="rId2"/>
          <a:srcRect t="1326"/>
          <a:stretch/>
        </p:blipFill>
        <p:spPr>
          <a:xfrm>
            <a:off x="1408139" y="3026979"/>
            <a:ext cx="9380483" cy="3272607"/>
          </a:xfrm>
          <a:prstGeom prst="rect">
            <a:avLst/>
          </a:prstGeom>
        </p:spPr>
      </p:pic>
    </p:spTree>
    <p:extLst>
      <p:ext uri="{BB962C8B-B14F-4D97-AF65-F5344CB8AC3E}">
        <p14:creationId xmlns:p14="http://schemas.microsoft.com/office/powerpoint/2010/main" val="3695786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1648BC-428B-B748-82CF-FC535151865A}"/>
              </a:ext>
            </a:extLst>
          </p:cNvPr>
          <p:cNvSpPr>
            <a:spLocks noGrp="1"/>
          </p:cNvSpPr>
          <p:nvPr>
            <p:ph type="title"/>
          </p:nvPr>
        </p:nvSpPr>
        <p:spPr/>
        <p:txBody>
          <a:bodyPr/>
          <a:lstStyle/>
          <a:p>
            <a:r>
              <a:rPr kumimoji="1" lang="en-US" altLang="zh-CN" dirty="0"/>
              <a:t>DEMO</a:t>
            </a:r>
            <a:endParaRPr kumimoji="1" lang="zh-CN" altLang="en-US" dirty="0"/>
          </a:p>
        </p:txBody>
      </p:sp>
      <p:sp>
        <p:nvSpPr>
          <p:cNvPr id="3" name="内容占位符 2">
            <a:extLst>
              <a:ext uri="{FF2B5EF4-FFF2-40B4-BE49-F238E27FC236}">
                <a16:creationId xmlns:a16="http://schemas.microsoft.com/office/drawing/2014/main" id="{078715AC-F3BC-114C-BF76-7B0626D1A36B}"/>
              </a:ext>
            </a:extLst>
          </p:cNvPr>
          <p:cNvSpPr>
            <a:spLocks noGrp="1"/>
          </p:cNvSpPr>
          <p:nvPr>
            <p:ph sz="half" idx="1"/>
          </p:nvPr>
        </p:nvSpPr>
        <p:spPr/>
        <p:txBody>
          <a:bodyPr/>
          <a:lstStyle/>
          <a:p>
            <a:r>
              <a:rPr kumimoji="1" lang="en-US" altLang="zh-CN" sz="1400" b="1" dirty="0"/>
              <a:t>Pinecone</a:t>
            </a:r>
            <a:r>
              <a:rPr kumimoji="1" lang="zh-CN" altLang="en-US" sz="1400" dirty="0"/>
              <a:t>：</a:t>
            </a:r>
            <a:r>
              <a:rPr kumimoji="1" lang="en-US" altLang="zh-CN" sz="1400" dirty="0">
                <a:hlinkClick r:id="rId2"/>
              </a:rPr>
              <a:t>https://colab.research.google.com/github/pinecone-io/examples/blob/master/docs/semantic-search.ipynb#scrollTo=JWcO7jAK-N_1</a:t>
            </a:r>
            <a:endParaRPr kumimoji="1" lang="en-US" altLang="zh-CN" sz="1400" dirty="0"/>
          </a:p>
          <a:p>
            <a:r>
              <a:rPr kumimoji="1" lang="en-US" altLang="zh-CN" sz="1400" b="1" dirty="0"/>
              <a:t>MySQL</a:t>
            </a:r>
            <a:r>
              <a:rPr kumimoji="1" lang="zh-CN" altLang="en-US" sz="1400" b="1" dirty="0"/>
              <a:t>：</a:t>
            </a:r>
            <a:r>
              <a:rPr kumimoji="1" lang="en-US" altLang="zh-CN" sz="1400" b="1" dirty="0"/>
              <a:t> </a:t>
            </a:r>
            <a:r>
              <a:rPr kumimoji="1" lang="en-US" altLang="zh-CN" sz="1400" dirty="0">
                <a:hlinkClick r:id="rId3"/>
              </a:rPr>
              <a:t>https://dev.mysql.com/doc/connector-python/en/connector-python-example-cursor-select.html</a:t>
            </a:r>
            <a:endParaRPr kumimoji="1" lang="en-US" altLang="zh-CN" sz="1400" dirty="0"/>
          </a:p>
          <a:p>
            <a:endParaRPr kumimoji="1" lang="zh-CN" altLang="en-US" sz="1400" dirty="0"/>
          </a:p>
        </p:txBody>
      </p:sp>
    </p:spTree>
    <p:extLst>
      <p:ext uri="{BB962C8B-B14F-4D97-AF65-F5344CB8AC3E}">
        <p14:creationId xmlns:p14="http://schemas.microsoft.com/office/powerpoint/2010/main" val="1795476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a:extLst>
              <a:ext uri="{FF2B5EF4-FFF2-40B4-BE49-F238E27FC236}">
                <a16:creationId xmlns:a16="http://schemas.microsoft.com/office/drawing/2014/main" id="{409F2546-A558-D94A-9B45-F34DE5B2AB09}"/>
              </a:ext>
            </a:extLst>
          </p:cNvPr>
          <p:cNvSpPr>
            <a:spLocks noGrp="1"/>
          </p:cNvSpPr>
          <p:nvPr>
            <p:ph sz="half" idx="1"/>
          </p:nvPr>
        </p:nvSpPr>
        <p:spPr/>
        <p:txBody>
          <a:bodyPr/>
          <a:lstStyle/>
          <a:p>
            <a:r>
              <a:rPr lang="en-US" altLang="zh-CN" dirty="0"/>
              <a:t>2.</a:t>
            </a:r>
            <a:r>
              <a:rPr lang="zh-CN" altLang="en-US" dirty="0"/>
              <a:t> </a:t>
            </a:r>
            <a:r>
              <a:rPr lang="en-US" altLang="zh-CN" dirty="0"/>
              <a:t>Vector</a:t>
            </a:r>
            <a:r>
              <a:rPr lang="zh-CN" altLang="en-US" dirty="0"/>
              <a:t> </a:t>
            </a:r>
            <a:r>
              <a:rPr lang="en-US" altLang="zh-CN" dirty="0"/>
              <a:t>DB</a:t>
            </a:r>
          </a:p>
          <a:p>
            <a:r>
              <a:rPr lang="zh-CN" altLang="en-US" dirty="0"/>
              <a:t>原理、功能、特点</a:t>
            </a:r>
          </a:p>
        </p:txBody>
      </p:sp>
    </p:spTree>
    <p:extLst>
      <p:ext uri="{BB962C8B-B14F-4D97-AF65-F5344CB8AC3E}">
        <p14:creationId xmlns:p14="http://schemas.microsoft.com/office/powerpoint/2010/main" val="1689311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F902B75-936D-CF44-AF99-E1C20741BFDF}"/>
              </a:ext>
            </a:extLst>
          </p:cNvPr>
          <p:cNvSpPr>
            <a:spLocks noGrp="1"/>
          </p:cNvSpPr>
          <p:nvPr>
            <p:ph type="title"/>
          </p:nvPr>
        </p:nvSpPr>
        <p:spPr/>
        <p:txBody>
          <a:bodyPr/>
          <a:lstStyle/>
          <a:p>
            <a:r>
              <a:rPr lang="zh-CN" altLang="en-US" dirty="0"/>
              <a:t>向量存储需要新的数据库</a:t>
            </a:r>
          </a:p>
        </p:txBody>
      </p:sp>
      <p:sp>
        <p:nvSpPr>
          <p:cNvPr id="3" name="内容占位符 2">
            <a:extLst>
              <a:ext uri="{FF2B5EF4-FFF2-40B4-BE49-F238E27FC236}">
                <a16:creationId xmlns:a16="http://schemas.microsoft.com/office/drawing/2014/main" id="{A13C562C-B204-A043-9C27-0D7F503B878A}"/>
              </a:ext>
            </a:extLst>
          </p:cNvPr>
          <p:cNvSpPr>
            <a:spLocks noGrp="1"/>
          </p:cNvSpPr>
          <p:nvPr>
            <p:ph sz="half" idx="1"/>
          </p:nvPr>
        </p:nvSpPr>
        <p:spPr/>
        <p:txBody>
          <a:bodyPr/>
          <a:lstStyle/>
          <a:p>
            <a:r>
              <a:rPr lang="zh-CN" altLang="en-US" dirty="0"/>
              <a:t>随移动互联网发展，非结构化数据越来越常见。为让计算机理解和处理非结构化数据，</a:t>
            </a:r>
            <a:r>
              <a:rPr lang="en-US" altLang="zh-CN" dirty="0"/>
              <a:t>Embedding</a:t>
            </a:r>
            <a:r>
              <a:rPr lang="zh-CN" altLang="en-US" dirty="0"/>
              <a:t> 将各式数据转换为 </a:t>
            </a:r>
            <a:r>
              <a:rPr lang="en-US" altLang="zh-CN" dirty="0"/>
              <a:t>Vector</a:t>
            </a:r>
            <a:r>
              <a:rPr lang="zh-CN" altLang="en-US" dirty="0"/>
              <a:t> 数据。通过数据库存储和索引 </a:t>
            </a:r>
            <a:r>
              <a:rPr lang="en-US" altLang="zh-CN" dirty="0"/>
              <a:t>Vector</a:t>
            </a:r>
            <a:r>
              <a:rPr lang="zh-CN" altLang="en-US" dirty="0"/>
              <a:t> 数据，分析 </a:t>
            </a:r>
            <a:r>
              <a:rPr lang="en-US" altLang="zh-CN" dirty="0"/>
              <a:t>Vector</a:t>
            </a:r>
            <a:r>
              <a:rPr lang="zh-CN" altLang="en-US" dirty="0"/>
              <a:t> 间相关性。</a:t>
            </a:r>
          </a:p>
          <a:p>
            <a:endParaRPr lang="zh-CN" altLang="en-US" dirty="0"/>
          </a:p>
          <a:p>
            <a:endParaRPr kumimoji="1" lang="zh-CN" altLang="en-US" dirty="0"/>
          </a:p>
        </p:txBody>
      </p:sp>
      <p:grpSp>
        <p:nvGrpSpPr>
          <p:cNvPr id="11" name="组合 10">
            <a:extLst>
              <a:ext uri="{FF2B5EF4-FFF2-40B4-BE49-F238E27FC236}">
                <a16:creationId xmlns:a16="http://schemas.microsoft.com/office/drawing/2014/main" id="{2CABAAFF-1DCC-5D42-A55D-F54A88D5881F}"/>
              </a:ext>
            </a:extLst>
          </p:cNvPr>
          <p:cNvGrpSpPr/>
          <p:nvPr/>
        </p:nvGrpSpPr>
        <p:grpSpPr>
          <a:xfrm>
            <a:off x="721074" y="2924866"/>
            <a:ext cx="10866034" cy="3158441"/>
            <a:chOff x="844873" y="2830273"/>
            <a:chExt cx="10866034" cy="3158441"/>
          </a:xfrm>
        </p:grpSpPr>
        <p:pic>
          <p:nvPicPr>
            <p:cNvPr id="5" name="图片 4">
              <a:extLst>
                <a:ext uri="{FF2B5EF4-FFF2-40B4-BE49-F238E27FC236}">
                  <a16:creationId xmlns:a16="http://schemas.microsoft.com/office/drawing/2014/main" id="{E4DD62C8-6A45-7948-A512-7A1550EFE6F1}"/>
                </a:ext>
              </a:extLst>
            </p:cNvPr>
            <p:cNvPicPr>
              <a:picLocks noChangeAspect="1"/>
            </p:cNvPicPr>
            <p:nvPr/>
          </p:nvPicPr>
          <p:blipFill rotWithShape="1">
            <a:blip r:embed="rId2"/>
            <a:srcRect t="19091" b="4155"/>
            <a:stretch/>
          </p:blipFill>
          <p:spPr>
            <a:xfrm>
              <a:off x="844873" y="3350616"/>
              <a:ext cx="10866034" cy="2638098"/>
            </a:xfrm>
            <a:prstGeom prst="rect">
              <a:avLst/>
            </a:prstGeom>
          </p:spPr>
        </p:pic>
        <p:sp>
          <p:nvSpPr>
            <p:cNvPr id="7" name="矩形 6">
              <a:extLst>
                <a:ext uri="{FF2B5EF4-FFF2-40B4-BE49-F238E27FC236}">
                  <a16:creationId xmlns:a16="http://schemas.microsoft.com/office/drawing/2014/main" id="{3AF5909D-F51D-394C-8AB9-08671C0316C5}"/>
                </a:ext>
              </a:extLst>
            </p:cNvPr>
            <p:cNvSpPr/>
            <p:nvPr/>
          </p:nvSpPr>
          <p:spPr>
            <a:xfrm>
              <a:off x="1538556" y="2830274"/>
              <a:ext cx="994439" cy="307777"/>
            </a:xfrm>
            <a:prstGeom prst="rect">
              <a:avLst/>
            </a:prstGeom>
          </p:spPr>
          <p:txBody>
            <a:bodyPr wrap="none">
              <a:spAutoFit/>
            </a:bodyPr>
            <a:lstStyle/>
            <a:p>
              <a:r>
                <a:rPr lang="en-US" altLang="zh-CN" sz="1400" dirty="0">
                  <a:latin typeface="Futura Medium" panose="020B0602020204020303" pitchFamily="34" charset="-79"/>
                  <a:cs typeface="Futura Medium" panose="020B0602020204020303" pitchFamily="34" charset="-79"/>
                </a:rPr>
                <a:t>Key-Value</a:t>
              </a:r>
              <a:endParaRPr lang="zh-CN" altLang="en-US" sz="1400" dirty="0">
                <a:latin typeface="Futura Medium" panose="020B0602020204020303" pitchFamily="34" charset="-79"/>
                <a:cs typeface="Futura Medium" panose="020B0602020204020303" pitchFamily="34" charset="-79"/>
              </a:endParaRPr>
            </a:p>
          </p:txBody>
        </p:sp>
        <p:sp>
          <p:nvSpPr>
            <p:cNvPr id="8" name="矩形 7">
              <a:extLst>
                <a:ext uri="{FF2B5EF4-FFF2-40B4-BE49-F238E27FC236}">
                  <a16:creationId xmlns:a16="http://schemas.microsoft.com/office/drawing/2014/main" id="{231FC037-043E-4D44-967E-26DDC083C77F}"/>
                </a:ext>
              </a:extLst>
            </p:cNvPr>
            <p:cNvSpPr/>
            <p:nvPr/>
          </p:nvSpPr>
          <p:spPr>
            <a:xfrm>
              <a:off x="4108335" y="2830274"/>
              <a:ext cx="994183" cy="307777"/>
            </a:xfrm>
            <a:prstGeom prst="rect">
              <a:avLst/>
            </a:prstGeom>
          </p:spPr>
          <p:txBody>
            <a:bodyPr wrap="none">
              <a:spAutoFit/>
            </a:bodyPr>
            <a:lstStyle/>
            <a:p>
              <a:r>
                <a:rPr lang="en-US" altLang="zh-CN" sz="1400" dirty="0">
                  <a:latin typeface="Futura Medium" panose="020B0602020204020303" pitchFamily="34" charset="-79"/>
                  <a:cs typeface="Futura Medium" panose="020B0602020204020303" pitchFamily="34" charset="-79"/>
                </a:rPr>
                <a:t>Document</a:t>
              </a:r>
              <a:endParaRPr lang="zh-CN" altLang="en-US" sz="1400" dirty="0">
                <a:latin typeface="Futura Medium" panose="020B0602020204020303" pitchFamily="34" charset="-79"/>
                <a:cs typeface="Futura Medium" panose="020B0602020204020303" pitchFamily="34" charset="-79"/>
              </a:endParaRPr>
            </a:p>
          </p:txBody>
        </p:sp>
        <p:sp>
          <p:nvSpPr>
            <p:cNvPr id="9" name="矩形 8">
              <a:extLst>
                <a:ext uri="{FF2B5EF4-FFF2-40B4-BE49-F238E27FC236}">
                  <a16:creationId xmlns:a16="http://schemas.microsoft.com/office/drawing/2014/main" id="{59F9D2B1-51DB-F24F-81F7-A61D73AB6D07}"/>
                </a:ext>
              </a:extLst>
            </p:cNvPr>
            <p:cNvSpPr/>
            <p:nvPr/>
          </p:nvSpPr>
          <p:spPr>
            <a:xfrm>
              <a:off x="6914598" y="2830273"/>
              <a:ext cx="714042" cy="307777"/>
            </a:xfrm>
            <a:prstGeom prst="rect">
              <a:avLst/>
            </a:prstGeom>
          </p:spPr>
          <p:txBody>
            <a:bodyPr wrap="none">
              <a:spAutoFit/>
            </a:bodyPr>
            <a:lstStyle/>
            <a:p>
              <a:r>
                <a:rPr lang="en-US" altLang="zh-CN" sz="1400" dirty="0">
                  <a:latin typeface="Futura Medium" panose="020B0602020204020303" pitchFamily="34" charset="-79"/>
                  <a:cs typeface="Futura Medium" panose="020B0602020204020303" pitchFamily="34" charset="-79"/>
                </a:rPr>
                <a:t>Graph</a:t>
              </a:r>
              <a:endParaRPr lang="zh-CN" altLang="en-US" sz="1400" dirty="0">
                <a:latin typeface="Futura Medium" panose="020B0602020204020303" pitchFamily="34" charset="-79"/>
                <a:cs typeface="Futura Medium" panose="020B0602020204020303" pitchFamily="34" charset="-79"/>
              </a:endParaRPr>
            </a:p>
          </p:txBody>
        </p:sp>
        <p:sp>
          <p:nvSpPr>
            <p:cNvPr id="10" name="矩形 9">
              <a:extLst>
                <a:ext uri="{FF2B5EF4-FFF2-40B4-BE49-F238E27FC236}">
                  <a16:creationId xmlns:a16="http://schemas.microsoft.com/office/drawing/2014/main" id="{1AD9CD5A-873C-2B43-861E-3448CEA64CD0}"/>
                </a:ext>
              </a:extLst>
            </p:cNvPr>
            <p:cNvSpPr/>
            <p:nvPr/>
          </p:nvSpPr>
          <p:spPr>
            <a:xfrm>
              <a:off x="9878514" y="2830273"/>
              <a:ext cx="706219" cy="307777"/>
            </a:xfrm>
            <a:prstGeom prst="rect">
              <a:avLst/>
            </a:prstGeom>
          </p:spPr>
          <p:txBody>
            <a:bodyPr wrap="none">
              <a:spAutoFit/>
            </a:bodyPr>
            <a:lstStyle/>
            <a:p>
              <a:r>
                <a:rPr lang="en-US" altLang="zh-CN" sz="1400" dirty="0">
                  <a:latin typeface="Futura Medium" panose="020B0602020204020303" pitchFamily="34" charset="-79"/>
                  <a:cs typeface="Futura Medium" panose="020B0602020204020303" pitchFamily="34" charset="-79"/>
                </a:rPr>
                <a:t>Vector</a:t>
              </a:r>
              <a:endParaRPr lang="zh-CN" altLang="en-US" sz="1400" dirty="0">
                <a:latin typeface="Futura Medium" panose="020B0602020204020303" pitchFamily="34" charset="-79"/>
                <a:cs typeface="Futura Medium" panose="020B0602020204020303" pitchFamily="34" charset="-79"/>
              </a:endParaRPr>
            </a:p>
          </p:txBody>
        </p:sp>
      </p:grpSp>
    </p:spTree>
    <p:extLst>
      <p:ext uri="{BB962C8B-B14F-4D97-AF65-F5344CB8AC3E}">
        <p14:creationId xmlns:p14="http://schemas.microsoft.com/office/powerpoint/2010/main" val="3021190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1D71509-F844-9245-A0F0-79F816148EC1}"/>
              </a:ext>
            </a:extLst>
          </p:cNvPr>
          <p:cNvSpPr>
            <a:spLocks noGrp="1"/>
          </p:cNvSpPr>
          <p:nvPr>
            <p:ph type="title"/>
          </p:nvPr>
        </p:nvSpPr>
        <p:spPr/>
        <p:txBody>
          <a:bodyPr/>
          <a:lstStyle/>
          <a:p>
            <a:r>
              <a:rPr lang="en-US" altLang="zh-CN" dirty="0"/>
              <a:t>Vector</a:t>
            </a:r>
            <a:r>
              <a:rPr lang="zh-CN" altLang="en-US" dirty="0"/>
              <a:t> </a:t>
            </a:r>
            <a:r>
              <a:rPr lang="en-US" altLang="zh-CN" dirty="0"/>
              <a:t>DB</a:t>
            </a:r>
            <a:r>
              <a:rPr lang="zh-CN" altLang="en-US" dirty="0"/>
              <a:t>：出现</a:t>
            </a:r>
          </a:p>
        </p:txBody>
      </p:sp>
      <p:sp>
        <p:nvSpPr>
          <p:cNvPr id="3" name="内容占位符 2">
            <a:extLst>
              <a:ext uri="{FF2B5EF4-FFF2-40B4-BE49-F238E27FC236}">
                <a16:creationId xmlns:a16="http://schemas.microsoft.com/office/drawing/2014/main" id="{4E588837-FDE5-8846-8477-46BFBD9A0C83}"/>
              </a:ext>
            </a:extLst>
          </p:cNvPr>
          <p:cNvSpPr>
            <a:spLocks noGrp="1"/>
          </p:cNvSpPr>
          <p:nvPr>
            <p:ph sz="half" idx="1"/>
          </p:nvPr>
        </p:nvSpPr>
        <p:spPr/>
        <p:txBody>
          <a:bodyPr/>
          <a:lstStyle/>
          <a:p>
            <a:r>
              <a:rPr lang="zh-CN" altLang="en-US" dirty="0"/>
              <a:t>用户输入查询（</a:t>
            </a:r>
            <a:r>
              <a:rPr lang="en-US" altLang="zh-CN" dirty="0"/>
              <a:t>NLP</a:t>
            </a:r>
            <a:r>
              <a:rPr lang="zh-CN" altLang="en-US" dirty="0"/>
              <a:t>、</a:t>
            </a:r>
            <a:r>
              <a:rPr lang="en-US" altLang="zh-CN" dirty="0"/>
              <a:t>Image</a:t>
            </a:r>
            <a:r>
              <a:rPr lang="zh-CN" altLang="en-US" dirty="0"/>
              <a:t>、</a:t>
            </a:r>
            <a:r>
              <a:rPr lang="en-US" altLang="zh-CN" dirty="0"/>
              <a:t>Audio</a:t>
            </a:r>
            <a:r>
              <a:rPr lang="zh-CN" altLang="en-US" dirty="0"/>
              <a:t>）被转换成 </a:t>
            </a:r>
            <a:r>
              <a:rPr lang="en-US" altLang="zh-CN" dirty="0"/>
              <a:t>Vector</a:t>
            </a:r>
            <a:r>
              <a:rPr lang="zh-CN" altLang="en-US" dirty="0"/>
              <a:t>，与源数据本身位于相同 </a:t>
            </a:r>
            <a:r>
              <a:rPr lang="en-US" altLang="zh-CN" dirty="0"/>
              <a:t>Embedding</a:t>
            </a:r>
            <a:r>
              <a:rPr lang="zh-CN" altLang="en-US" dirty="0"/>
              <a:t> 空间中，</a:t>
            </a:r>
            <a:r>
              <a:rPr lang="en-US" altLang="zh-CN" dirty="0"/>
              <a:t>Vector</a:t>
            </a:r>
            <a:r>
              <a:rPr lang="zh-CN" altLang="en-US" dirty="0"/>
              <a:t> 通过向量数据进行语义近似搜索，返回与输入查询最相似 </a:t>
            </a:r>
            <a:r>
              <a:rPr lang="en-US" altLang="zh-CN" dirty="0"/>
              <a:t>TOP-K</a:t>
            </a:r>
            <a:r>
              <a:rPr lang="zh-CN" altLang="en-US" dirty="0"/>
              <a:t> 个结果。</a:t>
            </a:r>
            <a:endParaRPr kumimoji="1" lang="zh-CN" altLang="en-US" dirty="0"/>
          </a:p>
        </p:txBody>
      </p:sp>
      <p:pic>
        <p:nvPicPr>
          <p:cNvPr id="6" name="图片 5">
            <a:extLst>
              <a:ext uri="{FF2B5EF4-FFF2-40B4-BE49-F238E27FC236}">
                <a16:creationId xmlns:a16="http://schemas.microsoft.com/office/drawing/2014/main" id="{56A38375-E54D-0A42-93D3-A7DC020071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1284" y="2643408"/>
            <a:ext cx="7834193" cy="3699185"/>
          </a:xfrm>
          <a:prstGeom prst="rect">
            <a:avLst/>
          </a:prstGeom>
        </p:spPr>
      </p:pic>
    </p:spTree>
    <p:extLst>
      <p:ext uri="{BB962C8B-B14F-4D97-AF65-F5344CB8AC3E}">
        <p14:creationId xmlns:p14="http://schemas.microsoft.com/office/powerpoint/2010/main" val="1647769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7A3C032-587C-1D47-87F2-AFFCB39B5872}"/>
              </a:ext>
            </a:extLst>
          </p:cNvPr>
          <p:cNvSpPr>
            <a:spLocks noGrp="1"/>
          </p:cNvSpPr>
          <p:nvPr>
            <p:ph type="title"/>
          </p:nvPr>
        </p:nvSpPr>
        <p:spPr/>
        <p:txBody>
          <a:bodyPr/>
          <a:lstStyle/>
          <a:p>
            <a:r>
              <a:rPr lang="en-US" altLang="zh-CN" dirty="0"/>
              <a:t>Vector</a:t>
            </a:r>
            <a:r>
              <a:rPr lang="zh-CN" altLang="en-US" dirty="0"/>
              <a:t> </a:t>
            </a:r>
            <a:r>
              <a:rPr lang="en-US" altLang="zh-CN" dirty="0"/>
              <a:t>DB</a:t>
            </a:r>
            <a:r>
              <a:rPr lang="zh-CN" altLang="en-US" dirty="0"/>
              <a:t>：定义</a:t>
            </a:r>
          </a:p>
        </p:txBody>
      </p:sp>
      <p:sp>
        <p:nvSpPr>
          <p:cNvPr id="3" name="内容占位符 2">
            <a:extLst>
              <a:ext uri="{FF2B5EF4-FFF2-40B4-BE49-F238E27FC236}">
                <a16:creationId xmlns:a16="http://schemas.microsoft.com/office/drawing/2014/main" id="{E72DBE45-EE29-B640-A745-227B37DC6B0C}"/>
              </a:ext>
            </a:extLst>
          </p:cNvPr>
          <p:cNvSpPr>
            <a:spLocks noGrp="1"/>
          </p:cNvSpPr>
          <p:nvPr>
            <p:ph sz="half" idx="1"/>
          </p:nvPr>
        </p:nvSpPr>
        <p:spPr>
          <a:xfrm>
            <a:off x="623635" y="1253887"/>
            <a:ext cx="10963473" cy="735985"/>
          </a:xfrm>
          <a:solidFill>
            <a:srgbClr val="92D050"/>
          </a:solidFill>
        </p:spPr>
        <p:txBody>
          <a:bodyPr anchor="ctr"/>
          <a:lstStyle/>
          <a:p>
            <a:pPr>
              <a:lnSpc>
                <a:spcPct val="100000"/>
              </a:lnSpc>
            </a:pPr>
            <a:r>
              <a:rPr lang="zh-CN" altLang="en-US" b="1" dirty="0">
                <a:solidFill>
                  <a:schemeClr val="bg1"/>
                </a:solidFill>
              </a:rPr>
              <a:t>向量数据库为向量数据提供专用的存储和索引机制。</a:t>
            </a:r>
            <a:endParaRPr lang="en-US" altLang="zh-CN" b="1" dirty="0">
              <a:solidFill>
                <a:schemeClr val="bg1"/>
              </a:solidFill>
            </a:endParaRPr>
          </a:p>
        </p:txBody>
      </p:sp>
      <p:pic>
        <p:nvPicPr>
          <p:cNvPr id="6" name="图片 5">
            <a:extLst>
              <a:ext uri="{FF2B5EF4-FFF2-40B4-BE49-F238E27FC236}">
                <a16:creationId xmlns:a16="http://schemas.microsoft.com/office/drawing/2014/main" id="{A9D25FD7-9CA3-3147-9271-27AE5F3063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671" y="4312693"/>
            <a:ext cx="8153400" cy="1892300"/>
          </a:xfrm>
          <a:prstGeom prst="rect">
            <a:avLst/>
          </a:prstGeom>
        </p:spPr>
      </p:pic>
      <p:sp>
        <p:nvSpPr>
          <p:cNvPr id="7" name="内容占位符 5">
            <a:extLst>
              <a:ext uri="{FF2B5EF4-FFF2-40B4-BE49-F238E27FC236}">
                <a16:creationId xmlns:a16="http://schemas.microsoft.com/office/drawing/2014/main" id="{BB1E3B11-2124-A44E-8CB7-69944585C823}"/>
              </a:ext>
            </a:extLst>
          </p:cNvPr>
          <p:cNvSpPr txBox="1">
            <a:spLocks/>
          </p:cNvSpPr>
          <p:nvPr/>
        </p:nvSpPr>
        <p:spPr>
          <a:xfrm>
            <a:off x="623635" y="2203571"/>
            <a:ext cx="10963473" cy="1758829"/>
          </a:xfrm>
          <a:prstGeom prst="rect">
            <a:avLst/>
          </a:prstGeom>
          <a:noFill/>
          <a:ln w="19050">
            <a:solidFill>
              <a:schemeClr val="bg1">
                <a:lumMod val="95000"/>
              </a:schemeClr>
            </a:solidFill>
            <a:extLst>
              <a:ext uri="{C807C97D-BFC1-408E-A445-0C87EB9F89A2}">
                <ask:lineSketchStyleProps xmlns:ask="http://schemas.microsoft.com/office/drawing/2018/sketchyshapes">
                  <ask:type>
                    <ask:lineSketchNone/>
                  </ask:type>
                </ask:lineSketchStyleProps>
              </a:ext>
            </a:extLst>
          </a:ln>
        </p:spPr>
        <p:txBody>
          <a:bodyPr anchor="ct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r>
              <a:rPr lang="zh-CN" altLang="en-US" dirty="0"/>
              <a:t>向量数据被存储为高维空间中点，</a:t>
            </a:r>
            <a:r>
              <a:rPr lang="en-US" altLang="zh-CN" dirty="0"/>
              <a:t>DB</a:t>
            </a:r>
            <a:r>
              <a:rPr lang="zh-CN" altLang="en-US" dirty="0"/>
              <a:t> 为点建立索引（</a:t>
            </a:r>
            <a:r>
              <a:rPr lang="en-US" altLang="zh-CN" dirty="0"/>
              <a:t>KD-Tree</a:t>
            </a:r>
            <a:r>
              <a:rPr lang="zh-CN" altLang="en-US" dirty="0"/>
              <a:t>、</a:t>
            </a:r>
            <a:r>
              <a:rPr lang="en-US" altLang="zh-CN" dirty="0"/>
              <a:t>BB-Tree</a:t>
            </a:r>
            <a:r>
              <a:rPr lang="zh-CN" altLang="en-US" dirty="0"/>
              <a:t>、</a:t>
            </a:r>
            <a:r>
              <a:rPr lang="en-US" altLang="zh-CN" dirty="0"/>
              <a:t>HNSW</a:t>
            </a:r>
            <a:r>
              <a:rPr lang="zh-CN" altLang="en-US" dirty="0"/>
              <a:t>等） 。</a:t>
            </a:r>
            <a:endParaRPr lang="en-US" altLang="zh-CN" dirty="0"/>
          </a:p>
          <a:p>
            <a:r>
              <a:rPr lang="zh-CN" altLang="en-US" dirty="0"/>
              <a:t>索引结构使得 </a:t>
            </a:r>
            <a:r>
              <a:rPr lang="en-US" altLang="zh-CN" dirty="0"/>
              <a:t>Vector</a:t>
            </a:r>
            <a:r>
              <a:rPr lang="zh-CN" altLang="en-US" dirty="0"/>
              <a:t> </a:t>
            </a:r>
            <a:r>
              <a:rPr lang="en-US" altLang="zh-CN" dirty="0"/>
              <a:t>DB</a:t>
            </a:r>
            <a:r>
              <a:rPr lang="zh-CN" altLang="en-US" dirty="0"/>
              <a:t> 高效地进行向量间相似度查询，从而提升处理向量数据效率。</a:t>
            </a:r>
            <a:endParaRPr kumimoji="1" lang="zh-CN" altLang="en-US" dirty="0"/>
          </a:p>
        </p:txBody>
      </p:sp>
    </p:spTree>
    <p:extLst>
      <p:ext uri="{BB962C8B-B14F-4D97-AF65-F5344CB8AC3E}">
        <p14:creationId xmlns:p14="http://schemas.microsoft.com/office/powerpoint/2010/main" val="4195770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35EDFA2-B46D-CA47-9575-6AA305F1FBB1}"/>
              </a:ext>
            </a:extLst>
          </p:cNvPr>
          <p:cNvSpPr>
            <a:spLocks noGrp="1"/>
          </p:cNvSpPr>
          <p:nvPr>
            <p:ph type="title"/>
          </p:nvPr>
        </p:nvSpPr>
        <p:spPr/>
        <p:txBody>
          <a:bodyPr/>
          <a:lstStyle/>
          <a:p>
            <a:r>
              <a:rPr lang="en-US" altLang="zh-CN" dirty="0"/>
              <a:t>Vector</a:t>
            </a:r>
            <a:r>
              <a:rPr lang="zh-CN" altLang="en-US" dirty="0"/>
              <a:t> </a:t>
            </a:r>
            <a:r>
              <a:rPr lang="en-US" altLang="zh-CN" dirty="0"/>
              <a:t>DB</a:t>
            </a:r>
            <a:r>
              <a:rPr lang="zh-CN" altLang="en-US" dirty="0"/>
              <a:t>：发展历程</a:t>
            </a:r>
          </a:p>
        </p:txBody>
      </p:sp>
      <p:sp>
        <p:nvSpPr>
          <p:cNvPr id="5" name="内容占位符 4">
            <a:extLst>
              <a:ext uri="{FF2B5EF4-FFF2-40B4-BE49-F238E27FC236}">
                <a16:creationId xmlns:a16="http://schemas.microsoft.com/office/drawing/2014/main" id="{C9B0F0E5-79F5-7F47-86B9-C57B919C4D37}"/>
              </a:ext>
            </a:extLst>
          </p:cNvPr>
          <p:cNvSpPr>
            <a:spLocks noGrp="1"/>
          </p:cNvSpPr>
          <p:nvPr>
            <p:ph sz="half" idx="1"/>
          </p:nvPr>
        </p:nvSpPr>
        <p:spPr/>
        <p:txBody>
          <a:bodyPr/>
          <a:lstStyle/>
          <a:p>
            <a:r>
              <a:rPr lang="zh-CN" altLang="en-US" sz="1800" b="1" dirty="0"/>
              <a:t>第一阶段（初级阶段）：</a:t>
            </a:r>
            <a:r>
              <a:rPr lang="zh-CN" altLang="en-US" sz="1800" dirty="0"/>
              <a:t> </a:t>
            </a:r>
            <a:endParaRPr lang="en-US" altLang="zh-CN" sz="1800" dirty="0"/>
          </a:p>
          <a:p>
            <a:pPr lvl="1"/>
            <a:r>
              <a:rPr lang="zh-CN" altLang="en-US" sz="1600" dirty="0"/>
              <a:t>主要是以文件形式存储向量数据，缺乏有效索引和查询能力，典型产品如 </a:t>
            </a:r>
            <a:r>
              <a:rPr lang="en-US" altLang="zh-CN" sz="1600" dirty="0"/>
              <a:t>Lucene</a:t>
            </a:r>
            <a:r>
              <a:rPr lang="zh-CN" altLang="en-US" sz="1600" dirty="0"/>
              <a:t> 等。</a:t>
            </a:r>
          </a:p>
        </p:txBody>
      </p:sp>
      <p:pic>
        <p:nvPicPr>
          <p:cNvPr id="3" name="图片 2">
            <a:extLst>
              <a:ext uri="{FF2B5EF4-FFF2-40B4-BE49-F238E27FC236}">
                <a16:creationId xmlns:a16="http://schemas.microsoft.com/office/drawing/2014/main" id="{9CB006F5-4713-6147-8A18-825D089564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227" y="3174124"/>
            <a:ext cx="10902308" cy="2445232"/>
          </a:xfrm>
          <a:prstGeom prst="rect">
            <a:avLst/>
          </a:prstGeom>
        </p:spPr>
      </p:pic>
    </p:spTree>
    <p:extLst>
      <p:ext uri="{BB962C8B-B14F-4D97-AF65-F5344CB8AC3E}">
        <p14:creationId xmlns:p14="http://schemas.microsoft.com/office/powerpoint/2010/main" val="2093915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35EDFA2-B46D-CA47-9575-6AA305F1FBB1}"/>
              </a:ext>
            </a:extLst>
          </p:cNvPr>
          <p:cNvSpPr>
            <a:spLocks noGrp="1"/>
          </p:cNvSpPr>
          <p:nvPr>
            <p:ph type="title"/>
          </p:nvPr>
        </p:nvSpPr>
        <p:spPr/>
        <p:txBody>
          <a:bodyPr/>
          <a:lstStyle/>
          <a:p>
            <a:r>
              <a:rPr lang="en-US" altLang="zh-CN" dirty="0"/>
              <a:t>Vector</a:t>
            </a:r>
            <a:r>
              <a:rPr lang="zh-CN" altLang="en-US" dirty="0"/>
              <a:t> </a:t>
            </a:r>
            <a:r>
              <a:rPr lang="en-US" altLang="zh-CN" dirty="0"/>
              <a:t>DB</a:t>
            </a:r>
            <a:r>
              <a:rPr lang="zh-CN" altLang="en-US" dirty="0"/>
              <a:t>：发展历程</a:t>
            </a:r>
          </a:p>
        </p:txBody>
      </p:sp>
      <p:sp>
        <p:nvSpPr>
          <p:cNvPr id="5" name="内容占位符 4">
            <a:extLst>
              <a:ext uri="{FF2B5EF4-FFF2-40B4-BE49-F238E27FC236}">
                <a16:creationId xmlns:a16="http://schemas.microsoft.com/office/drawing/2014/main" id="{C9B0F0E5-79F5-7F47-86B9-C57B919C4D37}"/>
              </a:ext>
            </a:extLst>
          </p:cNvPr>
          <p:cNvSpPr>
            <a:spLocks noGrp="1"/>
          </p:cNvSpPr>
          <p:nvPr>
            <p:ph sz="half" idx="1"/>
          </p:nvPr>
        </p:nvSpPr>
        <p:spPr/>
        <p:txBody>
          <a:bodyPr/>
          <a:lstStyle/>
          <a:p>
            <a:r>
              <a:rPr lang="zh-CN" altLang="en-US" sz="1800" b="1" dirty="0"/>
              <a:t>第二阶段（发展阶段）：</a:t>
            </a:r>
            <a:endParaRPr lang="en-US" altLang="zh-CN" sz="1800" b="1" dirty="0"/>
          </a:p>
          <a:p>
            <a:pPr lvl="1"/>
            <a:r>
              <a:rPr lang="zh-CN" altLang="en-US" sz="1600" dirty="0"/>
              <a:t>使用 </a:t>
            </a:r>
            <a:r>
              <a:rPr lang="en-US" altLang="zh-CN" sz="1600" dirty="0"/>
              <a:t>KD</a:t>
            </a:r>
            <a:r>
              <a:rPr lang="zh-CN" altLang="en-US" sz="1600" dirty="0"/>
              <a:t> 树等索引结构，可实现一定查询性能，但在高维空间的查询效率还不高，典型产品有 </a:t>
            </a:r>
            <a:r>
              <a:rPr lang="en-US" altLang="zh-CN" sz="1600" dirty="0"/>
              <a:t>FAISS</a:t>
            </a:r>
            <a:r>
              <a:rPr lang="zh-CN" altLang="en-US" sz="1600" dirty="0"/>
              <a:t>、</a:t>
            </a:r>
            <a:r>
              <a:rPr lang="en-US" altLang="zh-CN" sz="1600" dirty="0"/>
              <a:t>Annoy</a:t>
            </a:r>
            <a:r>
              <a:rPr lang="zh-CN" altLang="en-US" sz="1600" dirty="0"/>
              <a:t> 等。</a:t>
            </a:r>
          </a:p>
        </p:txBody>
      </p:sp>
      <p:pic>
        <p:nvPicPr>
          <p:cNvPr id="6" name="图片 5">
            <a:extLst>
              <a:ext uri="{FF2B5EF4-FFF2-40B4-BE49-F238E27FC236}">
                <a16:creationId xmlns:a16="http://schemas.microsoft.com/office/drawing/2014/main" id="{CF8DBFC0-255C-6940-AE61-08DB18919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227" y="3174124"/>
            <a:ext cx="10902308" cy="2445232"/>
          </a:xfrm>
          <a:prstGeom prst="rect">
            <a:avLst/>
          </a:prstGeom>
        </p:spPr>
      </p:pic>
    </p:spTree>
    <p:extLst>
      <p:ext uri="{BB962C8B-B14F-4D97-AF65-F5344CB8AC3E}">
        <p14:creationId xmlns:p14="http://schemas.microsoft.com/office/powerpoint/2010/main" val="3006019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35EDFA2-B46D-CA47-9575-6AA305F1FBB1}"/>
              </a:ext>
            </a:extLst>
          </p:cNvPr>
          <p:cNvSpPr>
            <a:spLocks noGrp="1"/>
          </p:cNvSpPr>
          <p:nvPr>
            <p:ph type="title"/>
          </p:nvPr>
        </p:nvSpPr>
        <p:spPr/>
        <p:txBody>
          <a:bodyPr/>
          <a:lstStyle/>
          <a:p>
            <a:r>
              <a:rPr lang="en-US" altLang="zh-CN" dirty="0"/>
              <a:t>Vector</a:t>
            </a:r>
            <a:r>
              <a:rPr lang="zh-CN" altLang="en-US" dirty="0"/>
              <a:t> </a:t>
            </a:r>
            <a:r>
              <a:rPr lang="en-US" altLang="zh-CN" dirty="0"/>
              <a:t>DB</a:t>
            </a:r>
            <a:r>
              <a:rPr lang="zh-CN" altLang="en-US" dirty="0"/>
              <a:t>：发展历程</a:t>
            </a:r>
          </a:p>
        </p:txBody>
      </p:sp>
      <p:sp>
        <p:nvSpPr>
          <p:cNvPr id="5" name="内容占位符 4">
            <a:extLst>
              <a:ext uri="{FF2B5EF4-FFF2-40B4-BE49-F238E27FC236}">
                <a16:creationId xmlns:a16="http://schemas.microsoft.com/office/drawing/2014/main" id="{C9B0F0E5-79F5-7F47-86B9-C57B919C4D37}"/>
              </a:ext>
            </a:extLst>
          </p:cNvPr>
          <p:cNvSpPr>
            <a:spLocks noGrp="1"/>
          </p:cNvSpPr>
          <p:nvPr>
            <p:ph sz="half" idx="1"/>
          </p:nvPr>
        </p:nvSpPr>
        <p:spPr/>
        <p:txBody>
          <a:bodyPr/>
          <a:lstStyle/>
          <a:p>
            <a:r>
              <a:rPr lang="zh-CN" altLang="en-US" sz="1800" b="1" dirty="0"/>
              <a:t>第三阶段（成熟阶段）：</a:t>
            </a:r>
            <a:endParaRPr lang="en-US" altLang="zh-CN" sz="1800" b="1" dirty="0"/>
          </a:p>
          <a:p>
            <a:pPr lvl="1"/>
            <a:r>
              <a:rPr lang="zh-CN" altLang="en-US" sz="1600" dirty="0"/>
              <a:t>通过复杂 </a:t>
            </a:r>
            <a:r>
              <a:rPr lang="en-US" altLang="zh-CN" sz="1600" dirty="0"/>
              <a:t>Index</a:t>
            </a:r>
            <a:r>
              <a:rPr lang="zh-CN" altLang="en-US" sz="1600" dirty="0"/>
              <a:t> 算法实现高效向量索引和查询，处理高维向量数据，典型产品有 </a:t>
            </a:r>
            <a:r>
              <a:rPr lang="en-US" altLang="zh-CN" sz="1600" dirty="0"/>
              <a:t>Milvus</a:t>
            </a:r>
            <a:r>
              <a:rPr lang="zh-CN" altLang="en-US" sz="1600" dirty="0"/>
              <a:t>、</a:t>
            </a:r>
            <a:r>
              <a:rPr lang="en-US" altLang="zh-CN" sz="1600" dirty="0"/>
              <a:t>Elasticsearch</a:t>
            </a:r>
            <a:r>
              <a:rPr lang="zh-CN" altLang="en-US" sz="1600" dirty="0"/>
              <a:t> 等。</a:t>
            </a:r>
          </a:p>
        </p:txBody>
      </p:sp>
      <p:pic>
        <p:nvPicPr>
          <p:cNvPr id="6" name="图片 5">
            <a:extLst>
              <a:ext uri="{FF2B5EF4-FFF2-40B4-BE49-F238E27FC236}">
                <a16:creationId xmlns:a16="http://schemas.microsoft.com/office/drawing/2014/main" id="{3630E43D-4135-8E42-9FCD-B2C3876D9F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227" y="3174124"/>
            <a:ext cx="10902308" cy="2445232"/>
          </a:xfrm>
          <a:prstGeom prst="rect">
            <a:avLst/>
          </a:prstGeom>
        </p:spPr>
      </p:pic>
    </p:spTree>
    <p:extLst>
      <p:ext uri="{BB962C8B-B14F-4D97-AF65-F5344CB8AC3E}">
        <p14:creationId xmlns:p14="http://schemas.microsoft.com/office/powerpoint/2010/main" val="772019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D87F7D9-7017-6746-8EAB-2C69EB795467}"/>
              </a:ext>
            </a:extLst>
          </p:cNvPr>
          <p:cNvSpPr>
            <a:spLocks noGrp="1"/>
          </p:cNvSpPr>
          <p:nvPr>
            <p:ph type="title"/>
          </p:nvPr>
        </p:nvSpPr>
        <p:spPr/>
        <p:txBody>
          <a:bodyPr/>
          <a:lstStyle/>
          <a:p>
            <a:r>
              <a:rPr lang="en-US" altLang="zh-CN" dirty="0"/>
              <a:t>Vector</a:t>
            </a:r>
            <a:r>
              <a:rPr lang="zh-CN" altLang="en-US" dirty="0"/>
              <a:t> </a:t>
            </a:r>
            <a:r>
              <a:rPr lang="en-US" altLang="zh-CN" dirty="0"/>
              <a:t>DB</a:t>
            </a:r>
            <a:r>
              <a:rPr lang="zh-CN" altLang="en-US" dirty="0"/>
              <a:t>：存储向量类型</a:t>
            </a:r>
          </a:p>
        </p:txBody>
      </p:sp>
      <p:sp>
        <p:nvSpPr>
          <p:cNvPr id="5" name="内容占位符 4">
            <a:extLst>
              <a:ext uri="{FF2B5EF4-FFF2-40B4-BE49-F238E27FC236}">
                <a16:creationId xmlns:a16="http://schemas.microsoft.com/office/drawing/2014/main" id="{0E1BD80A-892E-FA42-A3FD-620890EADF8D}"/>
              </a:ext>
            </a:extLst>
          </p:cNvPr>
          <p:cNvSpPr>
            <a:spLocks noGrp="1"/>
          </p:cNvSpPr>
          <p:nvPr>
            <p:ph sz="half" idx="1"/>
          </p:nvPr>
        </p:nvSpPr>
        <p:spPr/>
        <p:txBody>
          <a:bodyPr/>
          <a:lstStyle/>
          <a:p>
            <a:pPr marL="457200" indent="-457200">
              <a:buFont typeface="+mj-lt"/>
              <a:buAutoNum type="arabicPeriod"/>
            </a:pPr>
            <a:r>
              <a:rPr lang="zh-CN" altLang="en-US" b="1" dirty="0"/>
              <a:t>私域知识 </a:t>
            </a:r>
            <a:r>
              <a:rPr lang="en-US" altLang="zh-CN" b="1" dirty="0"/>
              <a:t>Domain Knowledge</a:t>
            </a:r>
            <a:endParaRPr lang="zh-CN" altLang="en-US" dirty="0"/>
          </a:p>
          <a:p>
            <a:pPr marL="694190" lvl="1" indent="-457200">
              <a:buFont typeface="Arial" panose="020B0604020202020204" pitchFamily="34" charset="0"/>
              <a:buChar char="•"/>
            </a:pPr>
            <a:r>
              <a:rPr lang="zh-CN" altLang="en-US" dirty="0"/>
              <a:t>私域知识是指可以把向量数据库作为大模型的外部知识库。不需要去训练模型，比常见的大模型微调地方法成本更低、速度更快也能通过更新数据库保证</a:t>
            </a:r>
            <a:r>
              <a:rPr lang="en-US" altLang="zh-CN" dirty="0"/>
              <a:t>AI</a:t>
            </a:r>
            <a:r>
              <a:rPr lang="zh-CN" altLang="en-US" dirty="0"/>
              <a:t>大模型知识的实时更新。</a:t>
            </a:r>
            <a:endParaRPr lang="en-US" altLang="zh-CN" dirty="0"/>
          </a:p>
          <a:p>
            <a:pPr marL="457200" indent="-457200">
              <a:buFont typeface="+mj-lt"/>
              <a:buAutoNum type="arabicPeriod"/>
            </a:pPr>
            <a:r>
              <a:rPr lang="zh-CN" altLang="en-US" b="1" dirty="0"/>
              <a:t>本地存储 </a:t>
            </a:r>
            <a:r>
              <a:rPr lang="en-US" altLang="zh-CN" b="1" dirty="0"/>
              <a:t>Local</a:t>
            </a:r>
            <a:r>
              <a:rPr lang="zh-CN" altLang="en-US" b="1" dirty="0"/>
              <a:t> </a:t>
            </a:r>
            <a:r>
              <a:rPr lang="en-US" altLang="zh-CN" b="1" dirty="0"/>
              <a:t>Storage</a:t>
            </a:r>
            <a:endParaRPr lang="zh-CN" altLang="en-US" dirty="0"/>
          </a:p>
          <a:p>
            <a:pPr marL="694190" lvl="1" indent="-457200">
              <a:buFont typeface="Arial" panose="020B0604020202020204" pitchFamily="34" charset="0"/>
              <a:buChar char="•"/>
            </a:pPr>
            <a:r>
              <a:rPr lang="zh-CN" altLang="en-US" dirty="0"/>
              <a:t>将向量数据存储在本地。通过向量的相似关系保证隐私信息不会提供给大模型进行训练。</a:t>
            </a:r>
          </a:p>
          <a:p>
            <a:pPr marL="457200" indent="-457200">
              <a:buFont typeface="+mj-lt"/>
              <a:buAutoNum type="arabicPeriod"/>
            </a:pPr>
            <a:r>
              <a:rPr lang="zh-CN" altLang="en-US" b="1" dirty="0"/>
              <a:t>长期记忆 </a:t>
            </a:r>
            <a:r>
              <a:rPr lang="en-US" altLang="zh-CN" b="1" dirty="0"/>
              <a:t>Long</a:t>
            </a:r>
            <a:r>
              <a:rPr lang="zh-CN" altLang="en-US" b="1" dirty="0"/>
              <a:t> </a:t>
            </a:r>
            <a:r>
              <a:rPr lang="en-US" altLang="zh-CN" b="1" dirty="0"/>
              <a:t>Time</a:t>
            </a:r>
            <a:r>
              <a:rPr lang="zh-CN" altLang="en-US" b="1" dirty="0"/>
              <a:t> </a:t>
            </a:r>
            <a:r>
              <a:rPr lang="en-US" altLang="zh-CN" b="1" dirty="0"/>
              <a:t>Memory</a:t>
            </a:r>
            <a:endParaRPr lang="zh-CN" altLang="en-US" dirty="0"/>
          </a:p>
          <a:p>
            <a:pPr marL="694190" lvl="1" indent="-457200">
              <a:buFont typeface="Arial" panose="020B0604020202020204" pitchFamily="34" charset="0"/>
              <a:buChar char="•"/>
            </a:pPr>
            <a:r>
              <a:rPr lang="zh-CN" altLang="en-US" dirty="0"/>
              <a:t>长期记忆是相比大模型的短期记忆，大模型如</a:t>
            </a:r>
            <a:r>
              <a:rPr lang="en-US" altLang="zh-CN" dirty="0"/>
              <a:t>ChatGPT</a:t>
            </a:r>
            <a:r>
              <a:rPr lang="zh-CN" altLang="en-US" dirty="0"/>
              <a:t>其上下文信息有数量限制。</a:t>
            </a:r>
            <a:r>
              <a:rPr lang="en-US" altLang="zh-CN" dirty="0"/>
              <a:t>Vector</a:t>
            </a:r>
            <a:r>
              <a:rPr lang="zh-CN" altLang="en-US" dirty="0"/>
              <a:t> </a:t>
            </a:r>
            <a:r>
              <a:rPr lang="en-US" altLang="zh-CN" dirty="0"/>
              <a:t>DB</a:t>
            </a:r>
            <a:r>
              <a:rPr lang="zh-CN" altLang="en-US" dirty="0"/>
              <a:t> 作为外部数据库，存储单次上传的超大文本、对话内容等信息，为大模型提供理论上没有上限的长期记忆。</a:t>
            </a:r>
          </a:p>
        </p:txBody>
      </p:sp>
    </p:spTree>
    <p:extLst>
      <p:ext uri="{BB962C8B-B14F-4D97-AF65-F5344CB8AC3E}">
        <p14:creationId xmlns:p14="http://schemas.microsoft.com/office/powerpoint/2010/main" val="76898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BB0B19F-499C-754B-870A-9A87A9BB1102}"/>
              </a:ext>
            </a:extLst>
          </p:cNvPr>
          <p:cNvSpPr>
            <a:spLocks noGrp="1"/>
          </p:cNvSpPr>
          <p:nvPr>
            <p:ph type="title"/>
          </p:nvPr>
        </p:nvSpPr>
        <p:spPr/>
        <p:txBody>
          <a:bodyPr/>
          <a:lstStyle/>
          <a:p>
            <a:r>
              <a:rPr lang="zh-CN" altLang="en-US" dirty="0"/>
              <a:t>大模型业务全流程</a:t>
            </a:r>
          </a:p>
        </p:txBody>
      </p:sp>
      <p:sp>
        <p:nvSpPr>
          <p:cNvPr id="8" name="圆角矩形 7">
            <a:extLst>
              <a:ext uri="{FF2B5EF4-FFF2-40B4-BE49-F238E27FC236}">
                <a16:creationId xmlns:a16="http://schemas.microsoft.com/office/drawing/2014/main" id="{080CBD20-78B8-E04A-BE23-A551F675DED9}"/>
              </a:ext>
            </a:extLst>
          </p:cNvPr>
          <p:cNvSpPr/>
          <p:nvPr/>
        </p:nvSpPr>
        <p:spPr>
          <a:xfrm>
            <a:off x="2295850" y="6035202"/>
            <a:ext cx="3553229"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集群算力准备</a:t>
            </a:r>
          </a:p>
        </p:txBody>
      </p:sp>
      <p:sp>
        <p:nvSpPr>
          <p:cNvPr id="15" name="矩形 14">
            <a:extLst>
              <a:ext uri="{FF2B5EF4-FFF2-40B4-BE49-F238E27FC236}">
                <a16:creationId xmlns:a16="http://schemas.microsoft.com/office/drawing/2014/main" id="{D8A7A42C-550A-E441-AC50-052A1576F61C}"/>
              </a:ext>
            </a:extLst>
          </p:cNvPr>
          <p:cNvSpPr/>
          <p:nvPr/>
        </p:nvSpPr>
        <p:spPr>
          <a:xfrm>
            <a:off x="2295852" y="4584923"/>
            <a:ext cx="3553226"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1.</a:t>
            </a:r>
            <a:r>
              <a:rPr kumimoji="1" lang="zh-CN" altLang="en-US" sz="1400" b="1" dirty="0">
                <a:solidFill>
                  <a:schemeClr val="tx1"/>
                </a:solidFill>
                <a:latin typeface="+mn-ea"/>
              </a:rPr>
              <a:t> </a:t>
            </a:r>
            <a:r>
              <a:rPr kumimoji="1" lang="en-US" altLang="zh-CN" sz="1400" b="1" dirty="0">
                <a:solidFill>
                  <a:schemeClr val="tx1"/>
                </a:solidFill>
                <a:latin typeface="+mn-ea"/>
              </a:rPr>
              <a:t>AI</a:t>
            </a:r>
            <a:r>
              <a:rPr kumimoji="1" lang="zh-CN" altLang="en-US" sz="1400" b="1" dirty="0">
                <a:solidFill>
                  <a:schemeClr val="tx1"/>
                </a:solidFill>
                <a:latin typeface="+mn-ea"/>
              </a:rPr>
              <a:t> 集群建设</a:t>
            </a:r>
          </a:p>
        </p:txBody>
      </p:sp>
      <p:sp>
        <p:nvSpPr>
          <p:cNvPr id="17" name="圆角矩形 16">
            <a:extLst>
              <a:ext uri="{FF2B5EF4-FFF2-40B4-BE49-F238E27FC236}">
                <a16:creationId xmlns:a16="http://schemas.microsoft.com/office/drawing/2014/main" id="{C109E098-8590-4948-88D5-BE69E12A8897}"/>
              </a:ext>
            </a:extLst>
          </p:cNvPr>
          <p:cNvSpPr/>
          <p:nvPr/>
        </p:nvSpPr>
        <p:spPr>
          <a:xfrm>
            <a:off x="2295851" y="4961798"/>
            <a:ext cx="3553227" cy="975950"/>
          </a:xfrm>
          <a:prstGeom prst="roundRect">
            <a:avLst>
              <a:gd name="adj" fmla="val 6173"/>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18" name="圆角矩形 17">
            <a:extLst>
              <a:ext uri="{FF2B5EF4-FFF2-40B4-BE49-F238E27FC236}">
                <a16:creationId xmlns:a16="http://schemas.microsoft.com/office/drawing/2014/main" id="{FF392445-FD73-1A4E-9B45-806DC7DF2F0D}"/>
              </a:ext>
            </a:extLst>
          </p:cNvPr>
          <p:cNvSpPr/>
          <p:nvPr/>
        </p:nvSpPr>
        <p:spPr>
          <a:xfrm>
            <a:off x="2421777" y="5099099"/>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CN" altLang="en-US" sz="1100" dirty="0">
                <a:solidFill>
                  <a:srgbClr val="1D1D1A"/>
                </a:solidFill>
              </a:rPr>
              <a:t>计算、存储、网络</a:t>
            </a:r>
          </a:p>
        </p:txBody>
      </p:sp>
      <p:sp>
        <p:nvSpPr>
          <p:cNvPr id="19" name="圆角矩形 18">
            <a:extLst>
              <a:ext uri="{FF2B5EF4-FFF2-40B4-BE49-F238E27FC236}">
                <a16:creationId xmlns:a16="http://schemas.microsoft.com/office/drawing/2014/main" id="{70BD10A1-26FF-E248-99DA-DFB2E4A30BBD}"/>
              </a:ext>
            </a:extLst>
          </p:cNvPr>
          <p:cNvSpPr/>
          <p:nvPr/>
        </p:nvSpPr>
        <p:spPr>
          <a:xfrm>
            <a:off x="3545403" y="5099099"/>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100" dirty="0">
                <a:solidFill>
                  <a:srgbClr val="1D1D1A"/>
                </a:solidFill>
              </a:rPr>
              <a:t>AI</a:t>
            </a:r>
            <a:r>
              <a:rPr kumimoji="1" lang="zh-CN" altLang="en-US" sz="1100" dirty="0">
                <a:solidFill>
                  <a:srgbClr val="1D1D1A"/>
                </a:solidFill>
              </a:rPr>
              <a:t> 集群机房建设</a:t>
            </a:r>
          </a:p>
        </p:txBody>
      </p:sp>
      <p:sp>
        <p:nvSpPr>
          <p:cNvPr id="20" name="圆角矩形 19">
            <a:extLst>
              <a:ext uri="{FF2B5EF4-FFF2-40B4-BE49-F238E27FC236}">
                <a16:creationId xmlns:a16="http://schemas.microsoft.com/office/drawing/2014/main" id="{C8CE0B8F-1F8E-CA43-9FC5-3CE58FC9A20B}"/>
              </a:ext>
            </a:extLst>
          </p:cNvPr>
          <p:cNvSpPr/>
          <p:nvPr/>
        </p:nvSpPr>
        <p:spPr>
          <a:xfrm>
            <a:off x="4669029" y="5099099"/>
            <a:ext cx="1054626" cy="701349"/>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en-US" altLang="zh-CN" sz="1100" dirty="0">
                <a:solidFill>
                  <a:srgbClr val="1D1D1A"/>
                </a:solidFill>
              </a:rPr>
              <a:t>AI</a:t>
            </a:r>
            <a:r>
              <a:rPr kumimoji="1" lang="zh-CN" altLang="en-US" sz="1100" dirty="0">
                <a:solidFill>
                  <a:srgbClr val="1D1D1A"/>
                </a:solidFill>
              </a:rPr>
              <a:t> 集群上线与运维</a:t>
            </a:r>
          </a:p>
        </p:txBody>
      </p:sp>
      <p:grpSp>
        <p:nvGrpSpPr>
          <p:cNvPr id="2" name="组合 1">
            <a:extLst>
              <a:ext uri="{FF2B5EF4-FFF2-40B4-BE49-F238E27FC236}">
                <a16:creationId xmlns:a16="http://schemas.microsoft.com/office/drawing/2014/main" id="{2698B289-E623-B94C-A12E-F85288BA871D}"/>
              </a:ext>
            </a:extLst>
          </p:cNvPr>
          <p:cNvGrpSpPr/>
          <p:nvPr/>
        </p:nvGrpSpPr>
        <p:grpSpPr>
          <a:xfrm>
            <a:off x="469825" y="1470512"/>
            <a:ext cx="2802062" cy="2532963"/>
            <a:chOff x="1443209" y="1288662"/>
            <a:chExt cx="2399377" cy="2532963"/>
          </a:xfrm>
        </p:grpSpPr>
        <p:sp>
          <p:nvSpPr>
            <p:cNvPr id="9" name="圆角矩形 8">
              <a:extLst>
                <a:ext uri="{FF2B5EF4-FFF2-40B4-BE49-F238E27FC236}">
                  <a16:creationId xmlns:a16="http://schemas.microsoft.com/office/drawing/2014/main" id="{C9CADC98-7C29-C94C-8678-939463496B64}"/>
                </a:ext>
              </a:extLst>
            </p:cNvPr>
            <p:cNvSpPr/>
            <p:nvPr/>
          </p:nvSpPr>
          <p:spPr>
            <a:xfrm>
              <a:off x="1443209" y="1288662"/>
              <a:ext cx="2385849"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数据 </a:t>
              </a:r>
              <a:r>
                <a:rPr kumimoji="1" lang="en-US" altLang="zh-CN" b="1" dirty="0">
                  <a:solidFill>
                    <a:schemeClr val="bg1"/>
                  </a:solidFill>
                  <a:latin typeface="+mn-ea"/>
                </a:rPr>
                <a:t>&amp;</a:t>
              </a:r>
              <a:r>
                <a:rPr kumimoji="1" lang="zh-CN" altLang="en-US" b="1" dirty="0">
                  <a:solidFill>
                    <a:schemeClr val="bg1"/>
                  </a:solidFill>
                  <a:latin typeface="+mn-ea"/>
                </a:rPr>
                <a:t> 模型算法</a:t>
              </a:r>
            </a:p>
          </p:txBody>
        </p:sp>
        <p:sp>
          <p:nvSpPr>
            <p:cNvPr id="13" name="矩形 12">
              <a:extLst>
                <a:ext uri="{FF2B5EF4-FFF2-40B4-BE49-F238E27FC236}">
                  <a16:creationId xmlns:a16="http://schemas.microsoft.com/office/drawing/2014/main" id="{DCD72351-B007-3F4C-9777-E51502F7A45A}"/>
                </a:ext>
              </a:extLst>
            </p:cNvPr>
            <p:cNvSpPr/>
            <p:nvPr/>
          </p:nvSpPr>
          <p:spPr>
            <a:xfrm>
              <a:off x="1456737" y="1785758"/>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2.</a:t>
              </a:r>
              <a:r>
                <a:rPr kumimoji="1" lang="zh-CN" altLang="en-US" sz="1400" b="1" dirty="0">
                  <a:solidFill>
                    <a:schemeClr val="tx1"/>
                  </a:solidFill>
                  <a:latin typeface="+mn-ea"/>
                </a:rPr>
                <a:t> 数据处理</a:t>
              </a:r>
            </a:p>
          </p:txBody>
        </p:sp>
        <p:sp>
          <p:nvSpPr>
            <p:cNvPr id="14" name="矩形 13">
              <a:extLst>
                <a:ext uri="{FF2B5EF4-FFF2-40B4-BE49-F238E27FC236}">
                  <a16:creationId xmlns:a16="http://schemas.microsoft.com/office/drawing/2014/main" id="{6855BC35-A04E-194C-AD47-C2C9B741E56F}"/>
                </a:ext>
              </a:extLst>
            </p:cNvPr>
            <p:cNvSpPr/>
            <p:nvPr/>
          </p:nvSpPr>
          <p:spPr>
            <a:xfrm>
              <a:off x="1456735" y="2851791"/>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3.</a:t>
              </a:r>
              <a:r>
                <a:rPr kumimoji="1" lang="zh-CN" altLang="en-US" sz="1400" b="1" dirty="0">
                  <a:solidFill>
                    <a:schemeClr val="tx1"/>
                  </a:solidFill>
                  <a:latin typeface="+mn-ea"/>
                </a:rPr>
                <a:t> 模型算法</a:t>
              </a:r>
            </a:p>
          </p:txBody>
        </p:sp>
        <p:sp>
          <p:nvSpPr>
            <p:cNvPr id="21" name="圆角矩形 20">
              <a:extLst>
                <a:ext uri="{FF2B5EF4-FFF2-40B4-BE49-F238E27FC236}">
                  <a16:creationId xmlns:a16="http://schemas.microsoft.com/office/drawing/2014/main" id="{974C207A-9B1C-9D47-8A50-CD18C53E7881}"/>
                </a:ext>
              </a:extLst>
            </p:cNvPr>
            <p:cNvSpPr/>
            <p:nvPr/>
          </p:nvSpPr>
          <p:spPr>
            <a:xfrm>
              <a:off x="1456736" y="2215182"/>
              <a:ext cx="2385848"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22" name="圆角矩形 21">
              <a:extLst>
                <a:ext uri="{FF2B5EF4-FFF2-40B4-BE49-F238E27FC236}">
                  <a16:creationId xmlns:a16="http://schemas.microsoft.com/office/drawing/2014/main" id="{A18D350F-4981-764E-A3C8-4596DDF5E21A}"/>
                </a:ext>
              </a:extLst>
            </p:cNvPr>
            <p:cNvSpPr/>
            <p:nvPr/>
          </p:nvSpPr>
          <p:spPr>
            <a:xfrm>
              <a:off x="1456736" y="3280741"/>
              <a:ext cx="2385848" cy="540884"/>
            </a:xfrm>
            <a:prstGeom prst="roundRect">
              <a:avLst>
                <a:gd name="adj" fmla="val 16850"/>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23" name="圆角矩形 22">
              <a:extLst>
                <a:ext uri="{FF2B5EF4-FFF2-40B4-BE49-F238E27FC236}">
                  <a16:creationId xmlns:a16="http://schemas.microsoft.com/office/drawing/2014/main" id="{8A599A53-BC58-0A4B-BCA2-EDBBB8E226E1}"/>
                </a:ext>
              </a:extLst>
            </p:cNvPr>
            <p:cNvSpPr/>
            <p:nvPr/>
          </p:nvSpPr>
          <p:spPr>
            <a:xfrm>
              <a:off x="1558877" y="2316194"/>
              <a:ext cx="59745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开源</a:t>
              </a:r>
              <a:endParaRPr kumimoji="1" lang="en-US" altLang="zh-CN" sz="1000" dirty="0">
                <a:solidFill>
                  <a:srgbClr val="1D1D1A"/>
                </a:solidFill>
              </a:endParaRPr>
            </a:p>
            <a:p>
              <a:pPr algn="ctr"/>
              <a:r>
                <a:rPr kumimoji="1" lang="zh-CN" altLang="en-US" sz="1000" dirty="0">
                  <a:solidFill>
                    <a:srgbClr val="1D1D1A"/>
                  </a:solidFill>
                </a:rPr>
                <a:t>数据</a:t>
              </a:r>
            </a:p>
          </p:txBody>
        </p:sp>
        <p:sp>
          <p:nvSpPr>
            <p:cNvPr id="24" name="圆角矩形 23">
              <a:extLst>
                <a:ext uri="{FF2B5EF4-FFF2-40B4-BE49-F238E27FC236}">
                  <a16:creationId xmlns:a16="http://schemas.microsoft.com/office/drawing/2014/main" id="{4EEB47F0-794A-5143-8807-A748492596D8}"/>
                </a:ext>
              </a:extLst>
            </p:cNvPr>
            <p:cNvSpPr/>
            <p:nvPr/>
          </p:nvSpPr>
          <p:spPr>
            <a:xfrm>
              <a:off x="2269963" y="2316194"/>
              <a:ext cx="69959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数据</a:t>
              </a:r>
              <a:endParaRPr kumimoji="1" lang="en-US" altLang="zh-CN" sz="1000" dirty="0">
                <a:solidFill>
                  <a:srgbClr val="1D1D1A"/>
                </a:solidFill>
              </a:endParaRPr>
            </a:p>
            <a:p>
              <a:pPr algn="ctr"/>
              <a:r>
                <a:rPr kumimoji="1" lang="zh-CN" altLang="en-US" sz="1000" dirty="0">
                  <a:solidFill>
                    <a:srgbClr val="1D1D1A"/>
                  </a:solidFill>
                </a:rPr>
                <a:t>预处理</a:t>
              </a:r>
            </a:p>
          </p:txBody>
        </p:sp>
        <p:sp>
          <p:nvSpPr>
            <p:cNvPr id="25" name="圆角矩形 24">
              <a:extLst>
                <a:ext uri="{FF2B5EF4-FFF2-40B4-BE49-F238E27FC236}">
                  <a16:creationId xmlns:a16="http://schemas.microsoft.com/office/drawing/2014/main" id="{C9906E98-C1E9-294A-93E7-60AA6FCCF494}"/>
                </a:ext>
              </a:extLst>
            </p:cNvPr>
            <p:cNvSpPr/>
            <p:nvPr/>
          </p:nvSpPr>
          <p:spPr>
            <a:xfrm>
              <a:off x="3083189" y="2316194"/>
              <a:ext cx="65803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向量</a:t>
              </a:r>
              <a:endParaRPr kumimoji="1" lang="en-US" altLang="zh-CN" sz="1000" dirty="0">
                <a:solidFill>
                  <a:srgbClr val="1D1D1A"/>
                </a:solidFill>
              </a:endParaRPr>
            </a:p>
            <a:p>
              <a:pPr algn="ctr"/>
              <a:r>
                <a:rPr kumimoji="1" lang="zh-CN" altLang="en-US" sz="1000" dirty="0">
                  <a:solidFill>
                    <a:srgbClr val="1D1D1A"/>
                  </a:solidFill>
                </a:rPr>
                <a:t>数据库</a:t>
              </a:r>
            </a:p>
          </p:txBody>
        </p:sp>
        <p:sp>
          <p:nvSpPr>
            <p:cNvPr id="26" name="圆角矩形 25">
              <a:extLst>
                <a:ext uri="{FF2B5EF4-FFF2-40B4-BE49-F238E27FC236}">
                  <a16:creationId xmlns:a16="http://schemas.microsoft.com/office/drawing/2014/main" id="{6BC41BAF-D448-6749-9F39-387CFD8F709D}"/>
                </a:ext>
              </a:extLst>
            </p:cNvPr>
            <p:cNvSpPr/>
            <p:nvPr/>
          </p:nvSpPr>
          <p:spPr>
            <a:xfrm>
              <a:off x="1563582" y="3377762"/>
              <a:ext cx="95271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LLM</a:t>
              </a:r>
              <a:r>
                <a:rPr kumimoji="1" lang="zh-CN" altLang="en-US" sz="1000" dirty="0">
                  <a:solidFill>
                    <a:srgbClr val="1D1D1A"/>
                  </a:solidFill>
                </a:rPr>
                <a:t>模型</a:t>
              </a:r>
              <a:endParaRPr kumimoji="1" lang="en-US" altLang="zh-CN" sz="1000" dirty="0">
                <a:solidFill>
                  <a:srgbClr val="1D1D1A"/>
                </a:solidFill>
              </a:endParaRPr>
            </a:p>
            <a:p>
              <a:pPr algn="ctr"/>
              <a:r>
                <a:rPr kumimoji="1" lang="zh-CN" altLang="en-US" sz="1000" dirty="0">
                  <a:solidFill>
                    <a:srgbClr val="1D1D1A"/>
                  </a:solidFill>
                </a:rPr>
                <a:t>架构</a:t>
              </a:r>
            </a:p>
          </p:txBody>
        </p:sp>
        <p:sp>
          <p:nvSpPr>
            <p:cNvPr id="27" name="圆角矩形 26">
              <a:extLst>
                <a:ext uri="{FF2B5EF4-FFF2-40B4-BE49-F238E27FC236}">
                  <a16:creationId xmlns:a16="http://schemas.microsoft.com/office/drawing/2014/main" id="{90A76E66-1204-E243-BBC6-ADEC217BCE1C}"/>
                </a:ext>
              </a:extLst>
            </p:cNvPr>
            <p:cNvSpPr/>
            <p:nvPr/>
          </p:nvSpPr>
          <p:spPr>
            <a:xfrm>
              <a:off x="2611098" y="3377762"/>
              <a:ext cx="113668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多模态</a:t>
              </a:r>
              <a:endParaRPr kumimoji="1" lang="en-US" altLang="zh-CN" sz="1000" dirty="0">
                <a:solidFill>
                  <a:srgbClr val="1D1D1A"/>
                </a:solidFill>
              </a:endParaRPr>
            </a:p>
            <a:p>
              <a:pPr algn="ctr"/>
              <a:r>
                <a:rPr kumimoji="1" lang="zh-CN" altLang="en-US" sz="1000" dirty="0">
                  <a:solidFill>
                    <a:srgbClr val="1D1D1A"/>
                  </a:solidFill>
                </a:rPr>
                <a:t>一切皆</a:t>
              </a:r>
              <a:r>
                <a:rPr kumimoji="1" lang="en-US" altLang="zh-CN" sz="1000" dirty="0">
                  <a:solidFill>
                    <a:srgbClr val="1D1D1A"/>
                  </a:solidFill>
                </a:rPr>
                <a:t>Tokens</a:t>
              </a:r>
              <a:endParaRPr kumimoji="1" lang="zh-CN" altLang="en-US" sz="1000" dirty="0">
                <a:solidFill>
                  <a:srgbClr val="1D1D1A"/>
                </a:solidFill>
              </a:endParaRPr>
            </a:p>
          </p:txBody>
        </p:sp>
      </p:grpSp>
      <p:sp>
        <p:nvSpPr>
          <p:cNvPr id="29" name="右箭头 28">
            <a:extLst>
              <a:ext uri="{FF2B5EF4-FFF2-40B4-BE49-F238E27FC236}">
                <a16:creationId xmlns:a16="http://schemas.microsoft.com/office/drawing/2014/main" id="{363C66BD-EA59-8541-93AA-4AD048F43833}"/>
              </a:ext>
            </a:extLst>
          </p:cNvPr>
          <p:cNvSpPr/>
          <p:nvPr/>
        </p:nvSpPr>
        <p:spPr>
          <a:xfrm>
            <a:off x="7975127" y="2534760"/>
            <a:ext cx="443351" cy="404466"/>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圆角矩形 10">
            <a:extLst>
              <a:ext uri="{FF2B5EF4-FFF2-40B4-BE49-F238E27FC236}">
                <a16:creationId xmlns:a16="http://schemas.microsoft.com/office/drawing/2014/main" id="{BECA879D-29BA-A54D-AF2B-5E10567C55C2}"/>
              </a:ext>
            </a:extLst>
          </p:cNvPr>
          <p:cNvSpPr/>
          <p:nvPr/>
        </p:nvSpPr>
        <p:spPr>
          <a:xfrm>
            <a:off x="3920988" y="1477321"/>
            <a:ext cx="3866209"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模型训练 </a:t>
            </a:r>
            <a:r>
              <a:rPr kumimoji="1" lang="en-US" altLang="zh-CN" b="1" dirty="0">
                <a:solidFill>
                  <a:schemeClr val="bg1"/>
                </a:solidFill>
                <a:latin typeface="+mn-ea"/>
              </a:rPr>
              <a:t>&amp;</a:t>
            </a:r>
            <a:r>
              <a:rPr kumimoji="1" lang="zh-CN" altLang="en-US" b="1" dirty="0">
                <a:solidFill>
                  <a:schemeClr val="bg1"/>
                </a:solidFill>
                <a:latin typeface="+mn-ea"/>
              </a:rPr>
              <a:t> 微调</a:t>
            </a:r>
          </a:p>
        </p:txBody>
      </p:sp>
      <p:sp>
        <p:nvSpPr>
          <p:cNvPr id="30" name="矩形 29">
            <a:extLst>
              <a:ext uri="{FF2B5EF4-FFF2-40B4-BE49-F238E27FC236}">
                <a16:creationId xmlns:a16="http://schemas.microsoft.com/office/drawing/2014/main" id="{6ABEB599-D7A4-1245-BF25-E7B76A2C0D00}"/>
              </a:ext>
            </a:extLst>
          </p:cNvPr>
          <p:cNvSpPr/>
          <p:nvPr/>
        </p:nvSpPr>
        <p:spPr>
          <a:xfrm>
            <a:off x="3945910" y="1974417"/>
            <a:ext cx="2301885"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4.</a:t>
            </a:r>
            <a:r>
              <a:rPr kumimoji="1" lang="zh-CN" altLang="en-US" sz="1400" b="1" dirty="0">
                <a:solidFill>
                  <a:schemeClr val="tx1"/>
                </a:solidFill>
                <a:latin typeface="+mn-ea"/>
              </a:rPr>
              <a:t> 模型训练</a:t>
            </a:r>
          </a:p>
        </p:txBody>
      </p:sp>
      <p:sp>
        <p:nvSpPr>
          <p:cNvPr id="31" name="圆角矩形 30">
            <a:extLst>
              <a:ext uri="{FF2B5EF4-FFF2-40B4-BE49-F238E27FC236}">
                <a16:creationId xmlns:a16="http://schemas.microsoft.com/office/drawing/2014/main" id="{7FF7058F-E62D-D74B-8ABC-396BCBD2E786}"/>
              </a:ext>
            </a:extLst>
          </p:cNvPr>
          <p:cNvSpPr/>
          <p:nvPr/>
        </p:nvSpPr>
        <p:spPr>
          <a:xfrm>
            <a:off x="3945904" y="2403841"/>
            <a:ext cx="2301884" cy="1592825"/>
          </a:xfrm>
          <a:prstGeom prst="roundRect">
            <a:avLst>
              <a:gd name="adj" fmla="val 742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32" name="圆角矩形 31">
            <a:extLst>
              <a:ext uri="{FF2B5EF4-FFF2-40B4-BE49-F238E27FC236}">
                <a16:creationId xmlns:a16="http://schemas.microsoft.com/office/drawing/2014/main" id="{0C23B022-416C-5F45-81DF-E2D5369E64A8}"/>
              </a:ext>
            </a:extLst>
          </p:cNvPr>
          <p:cNvSpPr/>
          <p:nvPr/>
        </p:nvSpPr>
        <p:spPr>
          <a:xfrm>
            <a:off x="4083653" y="2514686"/>
            <a:ext cx="502438"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混合精度</a:t>
            </a:r>
          </a:p>
        </p:txBody>
      </p:sp>
      <p:sp>
        <p:nvSpPr>
          <p:cNvPr id="34" name="圆角矩形 33">
            <a:extLst>
              <a:ext uri="{FF2B5EF4-FFF2-40B4-BE49-F238E27FC236}">
                <a16:creationId xmlns:a16="http://schemas.microsoft.com/office/drawing/2014/main" id="{1074A579-4115-4042-AC82-BFE200BAB226}"/>
              </a:ext>
            </a:extLst>
          </p:cNvPr>
          <p:cNvSpPr/>
          <p:nvPr/>
        </p:nvSpPr>
        <p:spPr>
          <a:xfrm>
            <a:off x="4083653" y="3517781"/>
            <a:ext cx="2013386"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训练集群稳定性</a:t>
            </a:r>
          </a:p>
        </p:txBody>
      </p:sp>
      <p:sp>
        <p:nvSpPr>
          <p:cNvPr id="35" name="矩形 34">
            <a:extLst>
              <a:ext uri="{FF2B5EF4-FFF2-40B4-BE49-F238E27FC236}">
                <a16:creationId xmlns:a16="http://schemas.microsoft.com/office/drawing/2014/main" id="{6D315ADF-F941-8B45-AE52-7A11F1D88C23}"/>
              </a:ext>
            </a:extLst>
          </p:cNvPr>
          <p:cNvSpPr/>
          <p:nvPr/>
        </p:nvSpPr>
        <p:spPr>
          <a:xfrm>
            <a:off x="6347338" y="1974417"/>
            <a:ext cx="1464780"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6.</a:t>
            </a:r>
            <a:r>
              <a:rPr kumimoji="1" lang="zh-CN" altLang="en-US" sz="1400" b="1" dirty="0">
                <a:solidFill>
                  <a:schemeClr val="tx1"/>
                </a:solidFill>
                <a:latin typeface="+mn-ea"/>
              </a:rPr>
              <a:t> 模型微调</a:t>
            </a:r>
          </a:p>
        </p:txBody>
      </p:sp>
      <p:sp>
        <p:nvSpPr>
          <p:cNvPr id="36" name="圆角矩形 35">
            <a:extLst>
              <a:ext uri="{FF2B5EF4-FFF2-40B4-BE49-F238E27FC236}">
                <a16:creationId xmlns:a16="http://schemas.microsoft.com/office/drawing/2014/main" id="{B5DCFD3E-EEFA-7348-AD00-3A001207CF2D}"/>
              </a:ext>
            </a:extLst>
          </p:cNvPr>
          <p:cNvSpPr/>
          <p:nvPr/>
        </p:nvSpPr>
        <p:spPr>
          <a:xfrm>
            <a:off x="6347338" y="2403841"/>
            <a:ext cx="1464780" cy="1592825"/>
          </a:xfrm>
          <a:prstGeom prst="roundRect">
            <a:avLst>
              <a:gd name="adj" fmla="val 850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37" name="圆角矩形 36">
            <a:extLst>
              <a:ext uri="{FF2B5EF4-FFF2-40B4-BE49-F238E27FC236}">
                <a16:creationId xmlns:a16="http://schemas.microsoft.com/office/drawing/2014/main" id="{1B84AB5B-C8BD-3E44-9F29-CF18B8CAF3D7}"/>
              </a:ext>
            </a:extLst>
          </p:cNvPr>
          <p:cNvSpPr/>
          <p:nvPr/>
        </p:nvSpPr>
        <p:spPr>
          <a:xfrm>
            <a:off x="6482712" y="2568568"/>
            <a:ext cx="120869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全参微调</a:t>
            </a:r>
          </a:p>
        </p:txBody>
      </p:sp>
      <p:sp>
        <p:nvSpPr>
          <p:cNvPr id="38" name="圆角矩形 37">
            <a:extLst>
              <a:ext uri="{FF2B5EF4-FFF2-40B4-BE49-F238E27FC236}">
                <a16:creationId xmlns:a16="http://schemas.microsoft.com/office/drawing/2014/main" id="{447E38B3-E690-8143-8B36-E6C120E625D7}"/>
              </a:ext>
            </a:extLst>
          </p:cNvPr>
          <p:cNvSpPr/>
          <p:nvPr/>
        </p:nvSpPr>
        <p:spPr>
          <a:xfrm>
            <a:off x="6482712" y="3042371"/>
            <a:ext cx="120869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低参微调</a:t>
            </a:r>
          </a:p>
        </p:txBody>
      </p:sp>
      <p:sp>
        <p:nvSpPr>
          <p:cNvPr id="39" name="圆角矩形 38">
            <a:extLst>
              <a:ext uri="{FF2B5EF4-FFF2-40B4-BE49-F238E27FC236}">
                <a16:creationId xmlns:a16="http://schemas.microsoft.com/office/drawing/2014/main" id="{728625CD-70D4-5044-84B8-5DF42842F212}"/>
              </a:ext>
            </a:extLst>
          </p:cNvPr>
          <p:cNvSpPr/>
          <p:nvPr/>
        </p:nvSpPr>
        <p:spPr>
          <a:xfrm>
            <a:off x="6482712" y="3516175"/>
            <a:ext cx="120869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指令微调</a:t>
            </a:r>
          </a:p>
        </p:txBody>
      </p:sp>
      <p:sp>
        <p:nvSpPr>
          <p:cNvPr id="40" name="圆角矩形 39">
            <a:extLst>
              <a:ext uri="{FF2B5EF4-FFF2-40B4-BE49-F238E27FC236}">
                <a16:creationId xmlns:a16="http://schemas.microsoft.com/office/drawing/2014/main" id="{64BE5E12-3765-A74D-A2E1-7FC6077B0937}"/>
              </a:ext>
            </a:extLst>
          </p:cNvPr>
          <p:cNvSpPr/>
          <p:nvPr/>
        </p:nvSpPr>
        <p:spPr>
          <a:xfrm>
            <a:off x="4658746" y="2514686"/>
            <a:ext cx="502438"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梯度检查</a:t>
            </a:r>
          </a:p>
        </p:txBody>
      </p:sp>
      <p:sp>
        <p:nvSpPr>
          <p:cNvPr id="41" name="圆角矩形 40">
            <a:extLst>
              <a:ext uri="{FF2B5EF4-FFF2-40B4-BE49-F238E27FC236}">
                <a16:creationId xmlns:a16="http://schemas.microsoft.com/office/drawing/2014/main" id="{7043F888-21C7-8245-8BE5-540512ABBBF6}"/>
              </a:ext>
            </a:extLst>
          </p:cNvPr>
          <p:cNvSpPr/>
          <p:nvPr/>
        </p:nvSpPr>
        <p:spPr>
          <a:xfrm>
            <a:off x="5233838" y="2514686"/>
            <a:ext cx="502438"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梯度累积</a:t>
            </a:r>
          </a:p>
        </p:txBody>
      </p:sp>
      <p:sp>
        <p:nvSpPr>
          <p:cNvPr id="42" name="圆角矩形 41">
            <a:extLst>
              <a:ext uri="{FF2B5EF4-FFF2-40B4-BE49-F238E27FC236}">
                <a16:creationId xmlns:a16="http://schemas.microsoft.com/office/drawing/2014/main" id="{1FEFCB3D-25F6-D747-92AF-9B303D1AFCB2}"/>
              </a:ext>
            </a:extLst>
          </p:cNvPr>
          <p:cNvSpPr/>
          <p:nvPr/>
        </p:nvSpPr>
        <p:spPr>
          <a:xfrm>
            <a:off x="4083654" y="3068885"/>
            <a:ext cx="2019540"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5.</a:t>
            </a:r>
            <a:r>
              <a:rPr kumimoji="1" lang="zh-CN" altLang="en-US" sz="1000" dirty="0">
                <a:solidFill>
                  <a:srgbClr val="1D1D1A"/>
                </a:solidFill>
              </a:rPr>
              <a:t> 分布式并行</a:t>
            </a:r>
          </a:p>
        </p:txBody>
      </p:sp>
      <p:sp>
        <p:nvSpPr>
          <p:cNvPr id="44" name="矩形 43">
            <a:extLst>
              <a:ext uri="{FF2B5EF4-FFF2-40B4-BE49-F238E27FC236}">
                <a16:creationId xmlns:a16="http://schemas.microsoft.com/office/drawing/2014/main" id="{DBA35242-0F36-1C4C-A25A-26F19AE7B24C}"/>
              </a:ext>
            </a:extLst>
          </p:cNvPr>
          <p:cNvSpPr/>
          <p:nvPr/>
        </p:nvSpPr>
        <p:spPr>
          <a:xfrm>
            <a:off x="5793110" y="2574201"/>
            <a:ext cx="357860" cy="246221"/>
          </a:xfrm>
          <a:prstGeom prst="rect">
            <a:avLst/>
          </a:prstGeom>
        </p:spPr>
        <p:txBody>
          <a:bodyPr wrap="none">
            <a:spAutoFit/>
          </a:bodyPr>
          <a:lstStyle/>
          <a:p>
            <a:pPr algn="ctr"/>
            <a:r>
              <a:rPr kumimoji="1" lang="en-US" altLang="zh-CN" sz="1000" dirty="0">
                <a:solidFill>
                  <a:srgbClr val="1D1D1A"/>
                </a:solidFill>
              </a:rPr>
              <a:t>…</a:t>
            </a:r>
            <a:endParaRPr kumimoji="1" lang="zh-CN" altLang="en-US" sz="1000" dirty="0">
              <a:solidFill>
                <a:srgbClr val="1D1D1A"/>
              </a:solidFill>
            </a:endParaRPr>
          </a:p>
        </p:txBody>
      </p:sp>
      <p:sp>
        <p:nvSpPr>
          <p:cNvPr id="12" name="圆角矩形 11">
            <a:extLst>
              <a:ext uri="{FF2B5EF4-FFF2-40B4-BE49-F238E27FC236}">
                <a16:creationId xmlns:a16="http://schemas.microsoft.com/office/drawing/2014/main" id="{3B02FAC4-2517-5547-AC49-C3FC699FFDF8}"/>
              </a:ext>
            </a:extLst>
          </p:cNvPr>
          <p:cNvSpPr/>
          <p:nvPr/>
        </p:nvSpPr>
        <p:spPr>
          <a:xfrm>
            <a:off x="8488355" y="1476078"/>
            <a:ext cx="2973141"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bg1"/>
                </a:solidFill>
                <a:latin typeface="+mn-ea"/>
              </a:rPr>
              <a:t>模型验证 </a:t>
            </a:r>
            <a:r>
              <a:rPr kumimoji="1" lang="en-US" altLang="zh-CN" b="1" dirty="0">
                <a:solidFill>
                  <a:schemeClr val="bg1"/>
                </a:solidFill>
                <a:latin typeface="+mn-ea"/>
              </a:rPr>
              <a:t>&amp;</a:t>
            </a:r>
            <a:r>
              <a:rPr kumimoji="1" lang="zh-CN" altLang="en-US" b="1" dirty="0">
                <a:solidFill>
                  <a:schemeClr val="bg1"/>
                </a:solidFill>
                <a:latin typeface="+mn-ea"/>
              </a:rPr>
              <a:t> 推理部署</a:t>
            </a:r>
          </a:p>
        </p:txBody>
      </p:sp>
      <p:sp>
        <p:nvSpPr>
          <p:cNvPr id="45" name="矩形 44">
            <a:extLst>
              <a:ext uri="{FF2B5EF4-FFF2-40B4-BE49-F238E27FC236}">
                <a16:creationId xmlns:a16="http://schemas.microsoft.com/office/drawing/2014/main" id="{AFC160AC-5479-FF45-B4B0-B30015E44243}"/>
              </a:ext>
            </a:extLst>
          </p:cNvPr>
          <p:cNvSpPr/>
          <p:nvPr/>
        </p:nvSpPr>
        <p:spPr>
          <a:xfrm>
            <a:off x="8515489" y="1973174"/>
            <a:ext cx="2973140"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7.</a:t>
            </a:r>
            <a:r>
              <a:rPr kumimoji="1" lang="zh-CN" altLang="en-US" sz="1400" b="1" dirty="0">
                <a:solidFill>
                  <a:schemeClr val="tx1"/>
                </a:solidFill>
                <a:latin typeface="+mn-ea"/>
              </a:rPr>
              <a:t> 模型验证</a:t>
            </a:r>
          </a:p>
        </p:txBody>
      </p:sp>
      <p:sp>
        <p:nvSpPr>
          <p:cNvPr id="46" name="矩形 45">
            <a:extLst>
              <a:ext uri="{FF2B5EF4-FFF2-40B4-BE49-F238E27FC236}">
                <a16:creationId xmlns:a16="http://schemas.microsoft.com/office/drawing/2014/main" id="{17BE849B-7C36-EC45-9903-81EF4BFCAF7D}"/>
              </a:ext>
            </a:extLst>
          </p:cNvPr>
          <p:cNvSpPr/>
          <p:nvPr/>
        </p:nvSpPr>
        <p:spPr>
          <a:xfrm>
            <a:off x="8515486" y="3025383"/>
            <a:ext cx="2973140"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mn-ea"/>
              </a:rPr>
              <a:t>8.</a:t>
            </a:r>
            <a:r>
              <a:rPr kumimoji="1" lang="zh-CN" altLang="en-US" sz="1400" b="1" dirty="0">
                <a:solidFill>
                  <a:schemeClr val="tx1"/>
                </a:solidFill>
                <a:latin typeface="+mn-ea"/>
              </a:rPr>
              <a:t> 推理与智能体</a:t>
            </a:r>
          </a:p>
        </p:txBody>
      </p:sp>
      <p:sp>
        <p:nvSpPr>
          <p:cNvPr id="47" name="圆角矩形 46">
            <a:extLst>
              <a:ext uri="{FF2B5EF4-FFF2-40B4-BE49-F238E27FC236}">
                <a16:creationId xmlns:a16="http://schemas.microsoft.com/office/drawing/2014/main" id="{D9E5A9AA-0708-D84F-81E8-C7934C68D631}"/>
              </a:ext>
            </a:extLst>
          </p:cNvPr>
          <p:cNvSpPr/>
          <p:nvPr/>
        </p:nvSpPr>
        <p:spPr>
          <a:xfrm>
            <a:off x="8515488" y="2402598"/>
            <a:ext cx="2973139"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49" name="圆角矩形 48">
            <a:extLst>
              <a:ext uri="{FF2B5EF4-FFF2-40B4-BE49-F238E27FC236}">
                <a16:creationId xmlns:a16="http://schemas.microsoft.com/office/drawing/2014/main" id="{12DD2068-5B24-8C42-99A9-F333035123B7}"/>
              </a:ext>
            </a:extLst>
          </p:cNvPr>
          <p:cNvSpPr/>
          <p:nvPr/>
        </p:nvSpPr>
        <p:spPr>
          <a:xfrm>
            <a:off x="8642771" y="2499618"/>
            <a:ext cx="744517"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下游</a:t>
            </a:r>
            <a:endParaRPr kumimoji="1" lang="en-US" altLang="zh-CN" sz="1000" dirty="0">
              <a:solidFill>
                <a:srgbClr val="1D1D1A"/>
              </a:solidFill>
            </a:endParaRPr>
          </a:p>
          <a:p>
            <a:pPr algn="ctr"/>
            <a:r>
              <a:rPr kumimoji="1" lang="zh-CN" altLang="en-US" sz="1000" dirty="0">
                <a:solidFill>
                  <a:srgbClr val="1D1D1A"/>
                </a:solidFill>
              </a:rPr>
              <a:t>任务</a:t>
            </a:r>
          </a:p>
        </p:txBody>
      </p:sp>
      <p:sp>
        <p:nvSpPr>
          <p:cNvPr id="50" name="圆角矩形 49">
            <a:extLst>
              <a:ext uri="{FF2B5EF4-FFF2-40B4-BE49-F238E27FC236}">
                <a16:creationId xmlns:a16="http://schemas.microsoft.com/office/drawing/2014/main" id="{474B9AAB-5FE0-1147-9B22-E610A589CD6C}"/>
              </a:ext>
            </a:extLst>
          </p:cNvPr>
          <p:cNvSpPr/>
          <p:nvPr/>
        </p:nvSpPr>
        <p:spPr>
          <a:xfrm>
            <a:off x="9528895" y="2499618"/>
            <a:ext cx="87180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测评</a:t>
            </a:r>
            <a:endParaRPr kumimoji="1" lang="en-US" altLang="zh-CN" sz="1000" dirty="0">
              <a:solidFill>
                <a:srgbClr val="1D1D1A"/>
              </a:solidFill>
            </a:endParaRPr>
          </a:p>
          <a:p>
            <a:pPr algn="ctr"/>
            <a:r>
              <a:rPr kumimoji="1" lang="zh-CN" altLang="en-US" sz="1000" dirty="0">
                <a:solidFill>
                  <a:srgbClr val="1D1D1A"/>
                </a:solidFill>
              </a:rPr>
              <a:t>标准</a:t>
            </a:r>
          </a:p>
        </p:txBody>
      </p:sp>
      <p:sp>
        <p:nvSpPr>
          <p:cNvPr id="51" name="圆角矩形 50">
            <a:extLst>
              <a:ext uri="{FF2B5EF4-FFF2-40B4-BE49-F238E27FC236}">
                <a16:creationId xmlns:a16="http://schemas.microsoft.com/office/drawing/2014/main" id="{26C0764A-CD12-3942-B6A5-99FBDCB760F5}"/>
              </a:ext>
            </a:extLst>
          </p:cNvPr>
          <p:cNvSpPr/>
          <p:nvPr/>
        </p:nvSpPr>
        <p:spPr>
          <a:xfrm>
            <a:off x="10542302" y="2499618"/>
            <a:ext cx="82001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bench</a:t>
            </a:r>
          </a:p>
          <a:p>
            <a:pPr algn="ctr"/>
            <a:r>
              <a:rPr kumimoji="1" lang="en-US" altLang="zh-CN" sz="1000" dirty="0">
                <a:solidFill>
                  <a:srgbClr val="1D1D1A"/>
                </a:solidFill>
              </a:rPr>
              <a:t>mark</a:t>
            </a:r>
            <a:endParaRPr kumimoji="1" lang="zh-CN" altLang="en-US" sz="1000" dirty="0">
              <a:solidFill>
                <a:srgbClr val="1D1D1A"/>
              </a:solidFill>
            </a:endParaRPr>
          </a:p>
        </p:txBody>
      </p:sp>
      <p:sp>
        <p:nvSpPr>
          <p:cNvPr id="54" name="圆角矩形 53">
            <a:extLst>
              <a:ext uri="{FF2B5EF4-FFF2-40B4-BE49-F238E27FC236}">
                <a16:creationId xmlns:a16="http://schemas.microsoft.com/office/drawing/2014/main" id="{96464FC8-1442-1749-8D64-C2F4FB48B780}"/>
              </a:ext>
            </a:extLst>
          </p:cNvPr>
          <p:cNvSpPr/>
          <p:nvPr/>
        </p:nvSpPr>
        <p:spPr>
          <a:xfrm>
            <a:off x="8515486" y="3457025"/>
            <a:ext cx="2973139"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55" name="圆角矩形 54">
            <a:extLst>
              <a:ext uri="{FF2B5EF4-FFF2-40B4-BE49-F238E27FC236}">
                <a16:creationId xmlns:a16="http://schemas.microsoft.com/office/drawing/2014/main" id="{599CF600-C4F0-6F44-A366-7A030C75BBAA}"/>
              </a:ext>
            </a:extLst>
          </p:cNvPr>
          <p:cNvSpPr/>
          <p:nvPr/>
        </p:nvSpPr>
        <p:spPr>
          <a:xfrm>
            <a:off x="8642770" y="3554045"/>
            <a:ext cx="744517"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量化</a:t>
            </a:r>
            <a:endParaRPr kumimoji="1" lang="en-US" altLang="zh-CN" sz="1000" dirty="0">
              <a:solidFill>
                <a:srgbClr val="1D1D1A"/>
              </a:solidFill>
            </a:endParaRPr>
          </a:p>
          <a:p>
            <a:pPr algn="ctr"/>
            <a:r>
              <a:rPr kumimoji="1" lang="zh-CN" altLang="en-US" sz="1000" dirty="0">
                <a:solidFill>
                  <a:srgbClr val="1D1D1A"/>
                </a:solidFill>
              </a:rPr>
              <a:t>压缩</a:t>
            </a:r>
          </a:p>
        </p:txBody>
      </p:sp>
      <p:sp>
        <p:nvSpPr>
          <p:cNvPr id="56" name="圆角矩形 55">
            <a:extLst>
              <a:ext uri="{FF2B5EF4-FFF2-40B4-BE49-F238E27FC236}">
                <a16:creationId xmlns:a16="http://schemas.microsoft.com/office/drawing/2014/main" id="{7C7A8E40-9654-4D41-A5F6-DEDC697F99C1}"/>
              </a:ext>
            </a:extLst>
          </p:cNvPr>
          <p:cNvSpPr/>
          <p:nvPr/>
        </p:nvSpPr>
        <p:spPr>
          <a:xfrm>
            <a:off x="9528894" y="3554045"/>
            <a:ext cx="87180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推理</a:t>
            </a:r>
            <a:endParaRPr kumimoji="1" lang="en-US" altLang="zh-CN" sz="1000" dirty="0">
              <a:solidFill>
                <a:srgbClr val="1D1D1A"/>
              </a:solidFill>
            </a:endParaRPr>
          </a:p>
          <a:p>
            <a:pPr algn="ctr"/>
            <a:r>
              <a:rPr kumimoji="1" lang="zh-CN" altLang="en-US" sz="1000" dirty="0">
                <a:solidFill>
                  <a:srgbClr val="1D1D1A"/>
                </a:solidFill>
              </a:rPr>
              <a:t>加速</a:t>
            </a:r>
          </a:p>
        </p:txBody>
      </p:sp>
      <p:sp>
        <p:nvSpPr>
          <p:cNvPr id="57" name="圆角矩形 56">
            <a:extLst>
              <a:ext uri="{FF2B5EF4-FFF2-40B4-BE49-F238E27FC236}">
                <a16:creationId xmlns:a16="http://schemas.microsoft.com/office/drawing/2014/main" id="{D05732A5-4D72-924A-80D8-0B540DD4C072}"/>
              </a:ext>
            </a:extLst>
          </p:cNvPr>
          <p:cNvSpPr/>
          <p:nvPr/>
        </p:nvSpPr>
        <p:spPr>
          <a:xfrm>
            <a:off x="10542301" y="3554045"/>
            <a:ext cx="82001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9.</a:t>
            </a:r>
            <a:r>
              <a:rPr kumimoji="1" lang="zh-CN" altLang="en-US" sz="1000" dirty="0">
                <a:solidFill>
                  <a:srgbClr val="1D1D1A"/>
                </a:solidFill>
              </a:rPr>
              <a:t> </a:t>
            </a:r>
            <a:r>
              <a:rPr kumimoji="1" lang="en-US" altLang="zh-CN" sz="1000" dirty="0">
                <a:solidFill>
                  <a:srgbClr val="1D1D1A"/>
                </a:solidFill>
              </a:rPr>
              <a:t>Agent</a:t>
            </a:r>
          </a:p>
          <a:p>
            <a:pPr algn="ctr"/>
            <a:r>
              <a:rPr kumimoji="1" lang="zh-CN" altLang="en-US" sz="1000" dirty="0">
                <a:solidFill>
                  <a:srgbClr val="1D1D1A"/>
                </a:solidFill>
              </a:rPr>
              <a:t>智能体</a:t>
            </a:r>
          </a:p>
        </p:txBody>
      </p:sp>
      <p:sp>
        <p:nvSpPr>
          <p:cNvPr id="58" name="右箭头 57">
            <a:extLst>
              <a:ext uri="{FF2B5EF4-FFF2-40B4-BE49-F238E27FC236}">
                <a16:creationId xmlns:a16="http://schemas.microsoft.com/office/drawing/2014/main" id="{4AC8CCC9-7B04-034B-A1DA-8F26D0F43963}"/>
              </a:ext>
            </a:extLst>
          </p:cNvPr>
          <p:cNvSpPr/>
          <p:nvPr/>
        </p:nvSpPr>
        <p:spPr>
          <a:xfrm>
            <a:off x="3383805" y="2534760"/>
            <a:ext cx="443351" cy="404466"/>
          </a:xfrm>
          <a:prstGeom prst="rightArrow">
            <a:avLst>
              <a:gd name="adj1" fmla="val 50000"/>
              <a:gd name="adj2" fmla="val 52599"/>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右大括号 6">
            <a:extLst>
              <a:ext uri="{FF2B5EF4-FFF2-40B4-BE49-F238E27FC236}">
                <a16:creationId xmlns:a16="http://schemas.microsoft.com/office/drawing/2014/main" id="{D5506F47-962F-F54E-9791-A3CC8945EADE}"/>
              </a:ext>
            </a:extLst>
          </p:cNvPr>
          <p:cNvSpPr/>
          <p:nvPr/>
        </p:nvSpPr>
        <p:spPr>
          <a:xfrm rot="5400000">
            <a:off x="5878305" y="-1239373"/>
            <a:ext cx="257168" cy="10963473"/>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10" name="图片 9">
            <a:extLst>
              <a:ext uri="{FF2B5EF4-FFF2-40B4-BE49-F238E27FC236}">
                <a16:creationId xmlns:a16="http://schemas.microsoft.com/office/drawing/2014/main" id="{A8995F9C-1453-EC40-9E5D-1CA6D4FC7D1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948571" y="4619752"/>
            <a:ext cx="3727093" cy="1775577"/>
          </a:xfrm>
          <a:prstGeom prst="rect">
            <a:avLst/>
          </a:prstGeom>
        </p:spPr>
      </p:pic>
    </p:spTree>
    <p:extLst>
      <p:ext uri="{BB962C8B-B14F-4D97-AF65-F5344CB8AC3E}">
        <p14:creationId xmlns:p14="http://schemas.microsoft.com/office/powerpoint/2010/main" val="1968413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85126C3-2EE5-2945-9F31-5B7FEE8EBC3F}"/>
              </a:ext>
            </a:extLst>
          </p:cNvPr>
          <p:cNvSpPr>
            <a:spLocks noGrp="1"/>
          </p:cNvSpPr>
          <p:nvPr>
            <p:ph type="title"/>
          </p:nvPr>
        </p:nvSpPr>
        <p:spPr/>
        <p:txBody>
          <a:bodyPr/>
          <a:lstStyle/>
          <a:p>
            <a:r>
              <a:rPr lang="en-US" altLang="zh-CN" dirty="0"/>
              <a:t>Vector</a:t>
            </a:r>
            <a:r>
              <a:rPr lang="zh-CN" altLang="en-US" dirty="0"/>
              <a:t> </a:t>
            </a:r>
            <a:r>
              <a:rPr lang="en-US" altLang="zh-CN" dirty="0"/>
              <a:t>DB</a:t>
            </a:r>
            <a:r>
              <a:rPr lang="zh-CN" altLang="en-US" dirty="0"/>
              <a:t>：</a:t>
            </a:r>
            <a:r>
              <a:rPr lang="zh-CN" altLang="en-US" dirty="0">
                <a:sym typeface="Huawei Sans" panose="020C0503030203020204" pitchFamily="34" charset="0"/>
              </a:rPr>
              <a:t>解决的问题</a:t>
            </a:r>
            <a:endParaRPr lang="zh-CN" altLang="en-US" dirty="0"/>
          </a:p>
        </p:txBody>
      </p:sp>
      <p:sp>
        <p:nvSpPr>
          <p:cNvPr id="3" name="内容占位符 2">
            <a:extLst>
              <a:ext uri="{FF2B5EF4-FFF2-40B4-BE49-F238E27FC236}">
                <a16:creationId xmlns:a16="http://schemas.microsoft.com/office/drawing/2014/main" id="{D632AB66-C245-A448-96C6-D574B53CEA6C}"/>
              </a:ext>
            </a:extLst>
          </p:cNvPr>
          <p:cNvSpPr>
            <a:spLocks noGrp="1"/>
          </p:cNvSpPr>
          <p:nvPr>
            <p:ph sz="half" idx="1"/>
          </p:nvPr>
        </p:nvSpPr>
        <p:spPr/>
        <p:txBody>
          <a:bodyPr/>
          <a:lstStyle/>
          <a:p>
            <a:r>
              <a:rPr kumimoji="1" lang="zh-CN" altLang="en-US" dirty="0"/>
              <a:t>主要解决</a:t>
            </a:r>
            <a:r>
              <a:rPr kumimoji="1" lang="en-US" altLang="zh-CN" dirty="0"/>
              <a:t>2</a:t>
            </a:r>
            <a:r>
              <a:rPr kumimoji="1" lang="zh-CN" altLang="en-US" dirty="0"/>
              <a:t>个问题，高效的检索与高效的分析：</a:t>
            </a:r>
            <a:endParaRPr kumimoji="1" lang="en-US" altLang="zh-CN" dirty="0"/>
          </a:p>
          <a:p>
            <a:pPr marL="694190" lvl="1" indent="-457200">
              <a:buFont typeface="+mj-lt"/>
              <a:buAutoNum type="arabicPeriod"/>
            </a:pPr>
            <a:r>
              <a:rPr kumimoji="1" lang="zh-CN" altLang="en-US" b="1" dirty="0"/>
              <a:t>检索：</a:t>
            </a:r>
            <a:r>
              <a:rPr kumimoji="1" lang="zh-CN" altLang="en-US" dirty="0"/>
              <a:t>以图搜图场景，如人脸检索、人脸支付、车牌号码检索、相似商品检索等；</a:t>
            </a:r>
            <a:endParaRPr kumimoji="1" lang="en-US" altLang="zh-CN" dirty="0"/>
          </a:p>
          <a:p>
            <a:pPr marL="694190" lvl="1" indent="-457200">
              <a:buFont typeface="+mj-lt"/>
              <a:buAutoNum type="arabicPeriod"/>
            </a:pPr>
            <a:r>
              <a:rPr kumimoji="1" lang="zh-CN" altLang="en-US" b="1" dirty="0"/>
              <a:t>分析：</a:t>
            </a:r>
            <a:r>
              <a:rPr kumimoji="1" lang="zh-CN" altLang="en-US" dirty="0"/>
              <a:t>以图分析行为，人脸撞库、人脸对比、场景再现等；</a:t>
            </a:r>
          </a:p>
        </p:txBody>
      </p:sp>
    </p:spTree>
    <p:extLst>
      <p:ext uri="{BB962C8B-B14F-4D97-AF65-F5344CB8AC3E}">
        <p14:creationId xmlns:p14="http://schemas.microsoft.com/office/powerpoint/2010/main" val="3502782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B4350CC-B320-3C4D-BF8B-505B44280175}"/>
              </a:ext>
            </a:extLst>
          </p:cNvPr>
          <p:cNvSpPr>
            <a:spLocks noGrp="1"/>
          </p:cNvSpPr>
          <p:nvPr>
            <p:ph type="title"/>
          </p:nvPr>
        </p:nvSpPr>
        <p:spPr/>
        <p:txBody>
          <a:bodyPr/>
          <a:lstStyle/>
          <a:p>
            <a:r>
              <a:rPr lang="zh-CN" altLang="en-US" dirty="0"/>
              <a:t>作用 </a:t>
            </a:r>
            <a:r>
              <a:rPr lang="en-US" altLang="zh-CN" dirty="0"/>
              <a:t>I</a:t>
            </a:r>
            <a:r>
              <a:rPr lang="zh-CN" altLang="en-US" dirty="0"/>
              <a:t>：相似性搜索</a:t>
            </a:r>
          </a:p>
        </p:txBody>
      </p:sp>
      <p:sp>
        <p:nvSpPr>
          <p:cNvPr id="5" name="内容占位符 4">
            <a:extLst>
              <a:ext uri="{FF2B5EF4-FFF2-40B4-BE49-F238E27FC236}">
                <a16:creationId xmlns:a16="http://schemas.microsoft.com/office/drawing/2014/main" id="{D50C601A-8459-0646-AC49-DDD6FA1F6251}"/>
              </a:ext>
            </a:extLst>
          </p:cNvPr>
          <p:cNvSpPr>
            <a:spLocks noGrp="1"/>
          </p:cNvSpPr>
          <p:nvPr>
            <p:ph sz="half" idx="1"/>
          </p:nvPr>
        </p:nvSpPr>
        <p:spPr>
          <a:xfrm>
            <a:off x="623635" y="1229710"/>
            <a:ext cx="10963473" cy="5125370"/>
          </a:xfrm>
        </p:spPr>
        <p:txBody>
          <a:bodyPr/>
          <a:lstStyle/>
          <a:p>
            <a:r>
              <a:rPr lang="zh-CN" altLang="en-US" dirty="0"/>
              <a:t>允许根据向量距离或相似性对向量数据 </a:t>
            </a:r>
            <a:r>
              <a:rPr lang="en-US" altLang="zh-CN" dirty="0"/>
              <a:t>Vector</a:t>
            </a:r>
            <a:r>
              <a:rPr lang="zh-CN" altLang="en-US" dirty="0"/>
              <a:t> 进行快速准确的相似性搜索和检索。这意味着可以使用 </a:t>
            </a:r>
            <a:r>
              <a:rPr lang="en-US" altLang="zh-CN" dirty="0"/>
              <a:t>Vector</a:t>
            </a:r>
            <a:r>
              <a:rPr lang="zh-CN" altLang="en-US" dirty="0"/>
              <a:t> </a:t>
            </a:r>
            <a:r>
              <a:rPr lang="en-US" altLang="zh-CN" dirty="0"/>
              <a:t>DB</a:t>
            </a:r>
            <a:r>
              <a:rPr lang="zh-CN" altLang="en-US" dirty="0"/>
              <a:t> 根据语义或上下文含义查找最相似或相关的数据，而非精确匹配或预定义标准查询数据库的传统方法。</a:t>
            </a:r>
          </a:p>
        </p:txBody>
      </p:sp>
      <p:pic>
        <p:nvPicPr>
          <p:cNvPr id="3" name="图片 2">
            <a:extLst>
              <a:ext uri="{FF2B5EF4-FFF2-40B4-BE49-F238E27FC236}">
                <a16:creationId xmlns:a16="http://schemas.microsoft.com/office/drawing/2014/main" id="{11B5D31E-4A7C-634A-AF45-4728CF47A8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1284" y="2738001"/>
            <a:ext cx="7834193" cy="3699185"/>
          </a:xfrm>
          <a:prstGeom prst="rect">
            <a:avLst/>
          </a:prstGeom>
        </p:spPr>
      </p:pic>
    </p:spTree>
    <p:extLst>
      <p:ext uri="{BB962C8B-B14F-4D97-AF65-F5344CB8AC3E}">
        <p14:creationId xmlns:p14="http://schemas.microsoft.com/office/powerpoint/2010/main" val="2984122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BCE73C8-D20C-3444-9CD6-FD4033D29806}"/>
              </a:ext>
            </a:extLst>
          </p:cNvPr>
          <p:cNvSpPr>
            <a:spLocks noGrp="1"/>
          </p:cNvSpPr>
          <p:nvPr>
            <p:ph type="title"/>
          </p:nvPr>
        </p:nvSpPr>
        <p:spPr/>
        <p:txBody>
          <a:bodyPr/>
          <a:lstStyle/>
          <a:p>
            <a:r>
              <a:rPr lang="zh-CN" altLang="en-US" dirty="0"/>
              <a:t>作用 </a:t>
            </a:r>
            <a:r>
              <a:rPr lang="en-US" altLang="zh-CN" dirty="0"/>
              <a:t>II</a:t>
            </a:r>
            <a:r>
              <a:rPr lang="zh-CN" altLang="en-US" dirty="0"/>
              <a:t>：提升性能</a:t>
            </a:r>
          </a:p>
        </p:txBody>
      </p:sp>
      <p:sp>
        <p:nvSpPr>
          <p:cNvPr id="5" name="内容占位符 4">
            <a:extLst>
              <a:ext uri="{FF2B5EF4-FFF2-40B4-BE49-F238E27FC236}">
                <a16:creationId xmlns:a16="http://schemas.microsoft.com/office/drawing/2014/main" id="{0EA06901-4DE6-AF4D-9E90-B7AE99E081F5}"/>
              </a:ext>
            </a:extLst>
          </p:cNvPr>
          <p:cNvSpPr>
            <a:spLocks noGrp="1"/>
          </p:cNvSpPr>
          <p:nvPr>
            <p:ph sz="half" idx="1"/>
          </p:nvPr>
        </p:nvSpPr>
        <p:spPr/>
        <p:txBody>
          <a:bodyPr/>
          <a:lstStyle/>
          <a:p>
            <a:r>
              <a:rPr lang="zh-CN" altLang="en-US" dirty="0"/>
              <a:t>针对大量向量数据 </a:t>
            </a:r>
            <a:r>
              <a:rPr lang="en-US" altLang="zh-CN" dirty="0"/>
              <a:t>Vector</a:t>
            </a:r>
            <a:r>
              <a:rPr lang="zh-CN" altLang="en-US" dirty="0"/>
              <a:t> 存储和检索操作进行优化，每次查询通常处理数亿个向量，并且比传统数据库的处理速度快得多。以下主要介绍向量数据库最核心的几种技术和能力：</a:t>
            </a:r>
          </a:p>
          <a:p>
            <a:pPr marL="582006" lvl="1" indent="-342900">
              <a:buFont typeface="+mj-lt"/>
              <a:buAutoNum type="arabicPeriod"/>
            </a:pPr>
            <a:r>
              <a:rPr lang="zh-CN" altLang="en-US" b="1" dirty="0"/>
              <a:t>相似度计算：</a:t>
            </a:r>
            <a:r>
              <a:rPr lang="zh-CN" altLang="en-US" dirty="0"/>
              <a:t>使用相似性度量等算法过滤和定位相似的向量</a:t>
            </a:r>
          </a:p>
          <a:p>
            <a:pPr marL="582006" lvl="1" indent="-342900">
              <a:buFont typeface="+mj-lt"/>
              <a:buAutoNum type="arabicPeriod"/>
            </a:pPr>
            <a:r>
              <a:rPr lang="zh-CN" altLang="en-US" b="1" dirty="0"/>
              <a:t>相似性搜索：</a:t>
            </a:r>
            <a:r>
              <a:rPr lang="zh-CN" altLang="en-US" dirty="0"/>
              <a:t>提供 </a:t>
            </a:r>
            <a:r>
              <a:rPr lang="en-US" altLang="zh-CN" dirty="0"/>
              <a:t>Vector</a:t>
            </a:r>
            <a:r>
              <a:rPr lang="zh-CN" altLang="en-US" dirty="0"/>
              <a:t>检索算法，使向量检索速度显着加快并更精确</a:t>
            </a:r>
          </a:p>
          <a:p>
            <a:pPr marL="582006" lvl="1" indent="-342900">
              <a:buFont typeface="+mj-lt"/>
              <a:buAutoNum type="arabicPeriod"/>
            </a:pPr>
            <a:r>
              <a:rPr lang="zh-CN" altLang="en-US" b="1" dirty="0"/>
              <a:t>高效存储：</a:t>
            </a:r>
            <a:r>
              <a:rPr lang="zh-CN" altLang="en-US" dirty="0"/>
              <a:t>以更紧凑方式存储向量，如压缩和量化向量数据，尽可能在内存中查询数据</a:t>
            </a:r>
            <a:endParaRPr lang="zh-CN" altLang="en-US" b="1" dirty="0"/>
          </a:p>
          <a:p>
            <a:pPr marL="582006" lvl="1" indent="-342900">
              <a:buFont typeface="+mj-lt"/>
              <a:buAutoNum type="arabicPeriod"/>
            </a:pPr>
            <a:r>
              <a:rPr lang="zh-CN" altLang="en-US" b="1" dirty="0"/>
              <a:t>分布式：</a:t>
            </a:r>
            <a:r>
              <a:rPr lang="zh-CN" altLang="en-US" dirty="0"/>
              <a:t>跨多台机器对向量数据机型分片和分片检索</a:t>
            </a:r>
            <a:endParaRPr lang="en-US" altLang="zh-CN" dirty="0"/>
          </a:p>
          <a:p>
            <a:endParaRPr lang="zh-CN" altLang="en-US" dirty="0"/>
          </a:p>
          <a:p>
            <a:endParaRPr lang="zh-CN" altLang="en-US" dirty="0"/>
          </a:p>
        </p:txBody>
      </p:sp>
    </p:spTree>
    <p:extLst>
      <p:ext uri="{BB962C8B-B14F-4D97-AF65-F5344CB8AC3E}">
        <p14:creationId xmlns:p14="http://schemas.microsoft.com/office/powerpoint/2010/main" val="3710389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33DB88B-71E5-3446-B146-C07A90D84BD2}"/>
              </a:ext>
            </a:extLst>
          </p:cNvPr>
          <p:cNvSpPr>
            <a:spLocks noGrp="1"/>
          </p:cNvSpPr>
          <p:nvPr>
            <p:ph type="title"/>
          </p:nvPr>
        </p:nvSpPr>
        <p:spPr/>
        <p:txBody>
          <a:bodyPr/>
          <a:lstStyle/>
          <a:p>
            <a:r>
              <a:rPr lang="zh-CN" altLang="en-US" dirty="0"/>
              <a:t>常用评价标准</a:t>
            </a:r>
          </a:p>
        </p:txBody>
      </p:sp>
      <p:sp>
        <p:nvSpPr>
          <p:cNvPr id="5" name="内容占位符 4">
            <a:extLst>
              <a:ext uri="{FF2B5EF4-FFF2-40B4-BE49-F238E27FC236}">
                <a16:creationId xmlns:a16="http://schemas.microsoft.com/office/drawing/2014/main" id="{768FB67D-840F-244B-9BDE-1A38FF44172B}"/>
              </a:ext>
            </a:extLst>
          </p:cNvPr>
          <p:cNvSpPr>
            <a:spLocks noGrp="1"/>
          </p:cNvSpPr>
          <p:nvPr>
            <p:ph sz="half" idx="1"/>
          </p:nvPr>
        </p:nvSpPr>
        <p:spPr/>
        <p:txBody>
          <a:bodyPr/>
          <a:lstStyle/>
          <a:p>
            <a:pPr marL="457200" indent="-457200">
              <a:buFont typeface="+mj-lt"/>
              <a:buAutoNum type="arabicPeriod"/>
            </a:pPr>
            <a:r>
              <a:rPr lang="zh-CN" altLang="en-US" b="1" dirty="0"/>
              <a:t>准确率（</a:t>
            </a:r>
            <a:r>
              <a:rPr lang="en-US" altLang="zh-CN" b="1" dirty="0"/>
              <a:t>Precision</a:t>
            </a:r>
            <a:r>
              <a:rPr lang="zh-CN" altLang="en-US" b="1" dirty="0"/>
              <a:t>）</a:t>
            </a:r>
            <a:endParaRPr lang="en-US" altLang="zh-CN" b="1" dirty="0"/>
          </a:p>
          <a:p>
            <a:pPr lvl="1"/>
            <a:r>
              <a:rPr lang="zh-CN" altLang="en-US" dirty="0"/>
              <a:t>准确率 </a:t>
            </a:r>
            <a:r>
              <a:rPr lang="en-US" altLang="zh-CN" dirty="0"/>
              <a:t>=</a:t>
            </a:r>
            <a:r>
              <a:rPr lang="zh-CN" altLang="en-US" dirty="0"/>
              <a:t> 检索相关的向量 </a:t>
            </a:r>
            <a:r>
              <a:rPr lang="en-US" altLang="zh-CN" dirty="0"/>
              <a:t>/</a:t>
            </a:r>
            <a:r>
              <a:rPr lang="zh-CN" altLang="en-US" dirty="0"/>
              <a:t> 检索出的向量总数</a:t>
            </a:r>
            <a:endParaRPr lang="en-US" altLang="zh-CN" dirty="0"/>
          </a:p>
          <a:p>
            <a:pPr marL="457200" indent="-457200">
              <a:buFont typeface="+mj-lt"/>
              <a:buAutoNum type="arabicPeriod"/>
            </a:pPr>
            <a:r>
              <a:rPr lang="zh-CN" altLang="en-US" b="1" dirty="0"/>
              <a:t>召回率（</a:t>
            </a:r>
            <a:r>
              <a:rPr lang="en-US" altLang="zh-CN" b="1" dirty="0"/>
              <a:t>Recall</a:t>
            </a:r>
            <a:r>
              <a:rPr lang="zh-CN" altLang="en-US" b="1" dirty="0"/>
              <a:t>）</a:t>
            </a:r>
            <a:endParaRPr lang="en-US" altLang="zh-CN" b="1" dirty="0"/>
          </a:p>
          <a:p>
            <a:pPr lvl="1"/>
            <a:r>
              <a:rPr lang="zh-CN" altLang="en-US" dirty="0"/>
              <a:t>召回率 </a:t>
            </a:r>
            <a:r>
              <a:rPr lang="en-US" altLang="zh-CN" dirty="0"/>
              <a:t>=</a:t>
            </a:r>
            <a:r>
              <a:rPr lang="zh-CN" altLang="en-US" dirty="0"/>
              <a:t> 检索相关的向量 </a:t>
            </a:r>
            <a:r>
              <a:rPr lang="en-US" altLang="zh-CN" dirty="0"/>
              <a:t>/</a:t>
            </a:r>
            <a:r>
              <a:rPr lang="zh-CN" altLang="en-US" dirty="0"/>
              <a:t> 向量数据库中相关的向量总数</a:t>
            </a:r>
            <a:endParaRPr lang="en-US" altLang="zh-CN" dirty="0"/>
          </a:p>
          <a:p>
            <a:pPr marL="457200" indent="-457200">
              <a:buFont typeface="+mj-lt"/>
              <a:buAutoNum type="arabicPeriod"/>
            </a:pPr>
            <a:r>
              <a:rPr lang="zh-CN" altLang="en-US" b="1" dirty="0"/>
              <a:t>每秒平均吞吐（</a:t>
            </a:r>
            <a:r>
              <a:rPr lang="en-US" altLang="zh-CN" b="1" dirty="0"/>
              <a:t>QPS</a:t>
            </a:r>
            <a:r>
              <a:rPr lang="zh-CN" altLang="en-US" b="1" dirty="0"/>
              <a:t>）</a:t>
            </a:r>
            <a:endParaRPr lang="en-US" altLang="zh-CN" b="1" dirty="0"/>
          </a:p>
          <a:p>
            <a:pPr lvl="1"/>
            <a:r>
              <a:rPr lang="en-US" altLang="zh-CN" dirty="0"/>
              <a:t> Query Per Second</a:t>
            </a:r>
            <a:r>
              <a:rPr lang="zh-CN" altLang="en-US" dirty="0"/>
              <a:t>，</a:t>
            </a:r>
            <a:r>
              <a:rPr lang="en-US" altLang="zh-CN" dirty="0"/>
              <a:t>QPS</a:t>
            </a:r>
            <a:r>
              <a:rPr lang="zh-CN" altLang="en-US" dirty="0"/>
              <a:t> 是每秒查询数，每秒向量数据库能够处理的查询请求次数</a:t>
            </a:r>
            <a:endParaRPr lang="en-US" altLang="zh-CN" dirty="0"/>
          </a:p>
          <a:p>
            <a:pPr marL="457200" indent="-457200">
              <a:buFont typeface="+mj-lt"/>
              <a:buAutoNum type="arabicPeriod"/>
            </a:pPr>
            <a:r>
              <a:rPr lang="zh-CN" altLang="en-US" b="1" dirty="0"/>
              <a:t>平均响应延迟（</a:t>
            </a:r>
            <a:r>
              <a:rPr lang="en-US" altLang="zh-CN" b="1" dirty="0"/>
              <a:t>Latency</a:t>
            </a:r>
            <a:r>
              <a:rPr lang="zh-CN" altLang="en-US" b="1" dirty="0"/>
              <a:t>）</a:t>
            </a:r>
            <a:endParaRPr lang="en-US" altLang="zh-CN" b="1" dirty="0"/>
          </a:p>
          <a:p>
            <a:pPr lvl="1"/>
            <a:r>
              <a:rPr lang="zh-CN" altLang="en-US" dirty="0"/>
              <a:t>向量数据库的请求平均响应时间</a:t>
            </a:r>
          </a:p>
        </p:txBody>
      </p:sp>
    </p:spTree>
    <p:extLst>
      <p:ext uri="{BB962C8B-B14F-4D97-AF65-F5344CB8AC3E}">
        <p14:creationId xmlns:p14="http://schemas.microsoft.com/office/powerpoint/2010/main" val="3555511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35C4634-7C73-7642-8441-E4481641CB12}"/>
              </a:ext>
            </a:extLst>
          </p:cNvPr>
          <p:cNvSpPr>
            <a:spLocks noGrp="1"/>
          </p:cNvSpPr>
          <p:nvPr>
            <p:ph type="title"/>
          </p:nvPr>
        </p:nvSpPr>
        <p:spPr/>
        <p:txBody>
          <a:bodyPr/>
          <a:lstStyle/>
          <a:p>
            <a:r>
              <a:rPr lang="en-US" altLang="zh-CN" dirty="0"/>
              <a:t>Vector</a:t>
            </a:r>
            <a:r>
              <a:rPr lang="zh-CN" altLang="en-US" dirty="0"/>
              <a:t> </a:t>
            </a:r>
            <a:r>
              <a:rPr lang="en-US" altLang="zh-CN" dirty="0"/>
              <a:t>DB</a:t>
            </a:r>
            <a:r>
              <a:rPr lang="zh-CN" altLang="en-US" dirty="0"/>
              <a:t>：功能与特点</a:t>
            </a:r>
          </a:p>
        </p:txBody>
      </p:sp>
      <p:graphicFrame>
        <p:nvGraphicFramePr>
          <p:cNvPr id="6" name="表格 5">
            <a:extLst>
              <a:ext uri="{FF2B5EF4-FFF2-40B4-BE49-F238E27FC236}">
                <a16:creationId xmlns:a16="http://schemas.microsoft.com/office/drawing/2014/main" id="{86EDBFF0-2084-B447-BBD5-446DED83B158}"/>
              </a:ext>
            </a:extLst>
          </p:cNvPr>
          <p:cNvGraphicFramePr>
            <a:graphicFrameLocks noGrp="1"/>
          </p:cNvGraphicFramePr>
          <p:nvPr>
            <p:extLst>
              <p:ext uri="{D42A27DB-BD31-4B8C-83A1-F6EECF244321}">
                <p14:modId xmlns:p14="http://schemas.microsoft.com/office/powerpoint/2010/main" val="2622523068"/>
              </p:ext>
            </p:extLst>
          </p:nvPr>
        </p:nvGraphicFramePr>
        <p:xfrm>
          <a:off x="695858" y="1271752"/>
          <a:ext cx="10812970" cy="4918840"/>
        </p:xfrm>
        <a:graphic>
          <a:graphicData uri="http://schemas.openxmlformats.org/drawingml/2006/table">
            <a:tbl>
              <a:tblPr firstRow="1" bandRow="1">
                <a:tableStyleId>{5940675A-B579-460E-94D1-54222C63F5DA}</a:tableStyleId>
              </a:tblPr>
              <a:tblGrid>
                <a:gridCol w="1805604">
                  <a:extLst>
                    <a:ext uri="{9D8B030D-6E8A-4147-A177-3AD203B41FA5}">
                      <a16:colId xmlns:a16="http://schemas.microsoft.com/office/drawing/2014/main" val="630427434"/>
                    </a:ext>
                  </a:extLst>
                </a:gridCol>
                <a:gridCol w="9007366">
                  <a:extLst>
                    <a:ext uri="{9D8B030D-6E8A-4147-A177-3AD203B41FA5}">
                      <a16:colId xmlns:a16="http://schemas.microsoft.com/office/drawing/2014/main" val="3073936764"/>
                    </a:ext>
                  </a:extLst>
                </a:gridCol>
              </a:tblGrid>
              <a:tr h="369729">
                <a:tc>
                  <a:txBody>
                    <a:bodyPr/>
                    <a:lstStyle/>
                    <a:p>
                      <a:pPr algn="ctr">
                        <a:lnSpc>
                          <a:spcPct val="130000"/>
                        </a:lnSpc>
                      </a:pPr>
                      <a:r>
                        <a:rPr lang="zh-CN" altLang="en-US" sz="1400" b="1" dirty="0">
                          <a:solidFill>
                            <a:schemeClr val="bg1"/>
                          </a:solidFill>
                          <a:latin typeface="Gill Sans MT" panose="020B0502020104020203" pitchFamily="34" charset="0"/>
                          <a:ea typeface="+mj-ea"/>
                        </a:rPr>
                        <a:t>功能</a:t>
                      </a:r>
                      <a:endParaRPr lang="zh-CN" altLang="en-US" sz="1400" b="1" dirty="0">
                        <a:solidFill>
                          <a:schemeClr val="bg1"/>
                        </a:solidFill>
                        <a:latin typeface="Gill Sans MT" panose="020B0502020104020203" pitchFamily="34" charset="0"/>
                        <a:ea typeface="+mj-ea"/>
                        <a:cs typeface="Futura Medium" panose="020B0602020204020303" pitchFamily="34" charset="-79"/>
                      </a:endParaRPr>
                    </a:p>
                  </a:txBody>
                  <a:tcPr>
                    <a:solidFill>
                      <a:srgbClr val="92D050"/>
                    </a:solidFill>
                  </a:tcPr>
                </a:tc>
                <a:tc>
                  <a:txBody>
                    <a:bodyPr/>
                    <a:lstStyle/>
                    <a:p>
                      <a:pPr algn="ctr">
                        <a:lnSpc>
                          <a:spcPct val="130000"/>
                        </a:lnSpc>
                      </a:pPr>
                      <a:r>
                        <a:rPr lang="zh-CN" altLang="en-US" sz="1400" b="1" dirty="0">
                          <a:solidFill>
                            <a:schemeClr val="bg1"/>
                          </a:solidFill>
                          <a:latin typeface="Gill Sans MT" panose="020B0502020104020203" pitchFamily="34" charset="0"/>
                          <a:ea typeface="+mj-ea"/>
                        </a:rPr>
                        <a:t>描述</a:t>
                      </a:r>
                      <a:endParaRPr lang="zh-CN" altLang="en-US" sz="1400" b="1" dirty="0">
                        <a:solidFill>
                          <a:schemeClr val="bg1"/>
                        </a:solidFill>
                        <a:latin typeface="Gill Sans MT" panose="020B0502020104020203" pitchFamily="34" charset="0"/>
                        <a:ea typeface="+mj-ea"/>
                        <a:cs typeface="Futura Medium" panose="020B0602020204020303" pitchFamily="34" charset="-79"/>
                      </a:endParaRPr>
                    </a:p>
                  </a:txBody>
                  <a:tcPr>
                    <a:solidFill>
                      <a:srgbClr val="92D050"/>
                    </a:solidFill>
                  </a:tcPr>
                </a:tc>
                <a:extLst>
                  <a:ext uri="{0D108BD9-81ED-4DB2-BD59-A6C34878D82A}">
                    <a16:rowId xmlns:a16="http://schemas.microsoft.com/office/drawing/2014/main" val="3550931795"/>
                  </a:ext>
                </a:extLst>
              </a:tr>
              <a:tr h="969825">
                <a:tc>
                  <a:txBody>
                    <a:bodyPr/>
                    <a:lstStyle/>
                    <a:p>
                      <a:pPr>
                        <a:lnSpc>
                          <a:spcPct val="130000"/>
                        </a:lnSpc>
                      </a:pPr>
                      <a:r>
                        <a:rPr lang="en-US" altLang="zh-CN" sz="1200" b="1" dirty="0">
                          <a:latin typeface="Gill Sans MT" panose="020B0502020104020203" pitchFamily="34" charset="0"/>
                          <a:ea typeface="+mj-ea"/>
                        </a:rPr>
                        <a:t>Vector</a:t>
                      </a:r>
                      <a:r>
                        <a:rPr lang="zh-CN" altLang="en-US" sz="1200" b="1" dirty="0">
                          <a:latin typeface="Gill Sans MT" panose="020B0502020104020203" pitchFamily="34" charset="0"/>
                          <a:ea typeface="+mj-ea"/>
                        </a:rPr>
                        <a:t> </a:t>
                      </a:r>
                      <a:r>
                        <a:rPr lang="en-US" altLang="zh-CN" sz="1200" b="1" dirty="0">
                          <a:latin typeface="Gill Sans MT" panose="020B0502020104020203" pitchFamily="34" charset="0"/>
                          <a:ea typeface="+mj-ea"/>
                        </a:rPr>
                        <a:t>Embedding</a:t>
                      </a:r>
                    </a:p>
                    <a:p>
                      <a:pPr>
                        <a:lnSpc>
                          <a:spcPct val="130000"/>
                        </a:lnSpc>
                      </a:pPr>
                      <a:r>
                        <a:rPr lang="zh-CN" altLang="en-US" sz="1200" b="1" dirty="0">
                          <a:latin typeface="Gill Sans MT" panose="020B0502020104020203" pitchFamily="34" charset="0"/>
                          <a:ea typeface="+mj-ea"/>
                        </a:rPr>
                        <a:t>向量嵌入</a:t>
                      </a:r>
                      <a:endParaRPr lang="zh-CN" altLang="en-US" sz="1200" b="1" dirty="0">
                        <a:solidFill>
                          <a:srgbClr val="1D1D1A"/>
                        </a:solidFill>
                        <a:latin typeface="Gill Sans MT" panose="020B0502020104020203" pitchFamily="34" charset="0"/>
                        <a:ea typeface="+mj-ea"/>
                        <a:cs typeface="Futura Medium" panose="020B0602020204020303" pitchFamily="34" charset="-79"/>
                      </a:endParaRPr>
                    </a:p>
                  </a:txBody>
                  <a:tcPr anchor="ctr"/>
                </a:tc>
                <a:tc>
                  <a:txBody>
                    <a:bodyPr/>
                    <a:lstStyle/>
                    <a:p>
                      <a:pPr marL="0" marR="0" lvl="0" indent="0" algn="l" defTabSz="1219200" rtl="0" eaLnBrk="1" fontAlgn="auto" latinLnBrk="0" hangingPunct="1">
                        <a:lnSpc>
                          <a:spcPct val="130000"/>
                        </a:lnSpc>
                        <a:spcBef>
                          <a:spcPts val="0"/>
                        </a:spcBef>
                        <a:spcAft>
                          <a:spcPts val="0"/>
                        </a:spcAft>
                        <a:buClrTx/>
                        <a:buSzTx/>
                        <a:buFontTx/>
                        <a:buNone/>
                        <a:tabLst/>
                        <a:defRPr/>
                      </a:pPr>
                      <a:r>
                        <a:rPr lang="zh-CN" altLang="en-US" sz="1200" dirty="0">
                          <a:latin typeface="Gill Sans MT" panose="020B0502020104020203" pitchFamily="34" charset="0"/>
                          <a:ea typeface="+mj-ea"/>
                        </a:rPr>
                        <a:t>数学上，</a:t>
                      </a:r>
                      <a:r>
                        <a:rPr lang="en-US" altLang="zh-CN" sz="1200" dirty="0">
                          <a:latin typeface="Gill Sans MT" panose="020B0502020104020203" pitchFamily="34" charset="0"/>
                          <a:ea typeface="+mj-ea"/>
                        </a:rPr>
                        <a:t>vector</a:t>
                      </a:r>
                      <a:r>
                        <a:rPr lang="zh-CN" altLang="en-US" sz="1200" dirty="0">
                          <a:latin typeface="Gill Sans MT" panose="020B0502020104020203" pitchFamily="34" charset="0"/>
                          <a:ea typeface="+mj-ea"/>
                        </a:rPr>
                        <a:t> </a:t>
                      </a:r>
                      <a:r>
                        <a:rPr lang="en-US" altLang="zh-CN" sz="1200" dirty="0">
                          <a:latin typeface="Gill Sans MT" panose="020B0502020104020203" pitchFamily="34" charset="0"/>
                          <a:ea typeface="+mj-ea"/>
                        </a:rPr>
                        <a:t>embedding</a:t>
                      </a:r>
                      <a:r>
                        <a:rPr lang="zh-CN" altLang="en-US" sz="1200" dirty="0">
                          <a:latin typeface="Gill Sans MT" panose="020B0502020104020203" pitchFamily="34" charset="0"/>
                          <a:ea typeface="+mj-ea"/>
                        </a:rPr>
                        <a:t> 是一个浮点数或二进制数的数组，通过对非结构化数据转换为具体的 </a:t>
                      </a:r>
                      <a:r>
                        <a:rPr lang="en-US" altLang="zh-CN" sz="1200" dirty="0">
                          <a:latin typeface="Gill Sans MT" panose="020B0502020104020203" pitchFamily="34" charset="0"/>
                          <a:ea typeface="+mj-ea"/>
                        </a:rPr>
                        <a:t>vector</a:t>
                      </a:r>
                      <a:r>
                        <a:rPr lang="zh-CN" altLang="en-US" sz="1200" dirty="0">
                          <a:latin typeface="Gill Sans MT" panose="020B0502020104020203" pitchFamily="34" charset="0"/>
                          <a:ea typeface="+mj-ea"/>
                        </a:rPr>
                        <a:t>（对非结构化数据的特征抽象）。</a:t>
                      </a:r>
                      <a:r>
                        <a:rPr lang="en-US" altLang="zh-CN" sz="1200" dirty="0">
                          <a:latin typeface="Gill Sans MT" panose="020B0502020104020203" pitchFamily="34" charset="0"/>
                          <a:ea typeface="+mj-ea"/>
                        </a:rPr>
                        <a:t>Vector</a:t>
                      </a:r>
                      <a:r>
                        <a:rPr lang="zh-CN" altLang="en-US" sz="1200" dirty="0">
                          <a:latin typeface="Gill Sans MT" panose="020B0502020104020203" pitchFamily="34" charset="0"/>
                          <a:ea typeface="+mj-ea"/>
                        </a:rPr>
                        <a:t> </a:t>
                      </a:r>
                      <a:r>
                        <a:rPr lang="en-US" altLang="zh-CN" sz="1200" dirty="0">
                          <a:latin typeface="Gill Sans MT" panose="020B0502020104020203" pitchFamily="34" charset="0"/>
                          <a:ea typeface="+mj-ea"/>
                        </a:rPr>
                        <a:t>DB</a:t>
                      </a:r>
                      <a:r>
                        <a:rPr lang="zh-CN" altLang="en-US" sz="1200" dirty="0">
                          <a:latin typeface="Gill Sans MT" panose="020B0502020104020203" pitchFamily="34" charset="0"/>
                          <a:ea typeface="+mj-ea"/>
                        </a:rPr>
                        <a:t> 提供数据写入</a:t>
                      </a:r>
                      <a:r>
                        <a:rPr lang="en-US" altLang="zh-CN" sz="1200" dirty="0">
                          <a:latin typeface="Gill Sans MT" panose="020B0502020104020203" pitchFamily="34" charset="0"/>
                          <a:ea typeface="+mj-ea"/>
                        </a:rPr>
                        <a:t>/</a:t>
                      </a:r>
                      <a:r>
                        <a:rPr lang="zh-CN" altLang="en-US" sz="1200" dirty="0">
                          <a:latin typeface="Gill Sans MT" panose="020B0502020104020203" pitchFamily="34" charset="0"/>
                          <a:ea typeface="+mj-ea"/>
                        </a:rPr>
                        <a:t>检索自动向量化，对齐传统数据库的使用体验，用户无需关注向量生成过程。</a:t>
                      </a:r>
                      <a:endParaRPr lang="zh-CN" altLang="en-US" sz="1200" dirty="0">
                        <a:solidFill>
                          <a:srgbClr val="1D1D1A"/>
                        </a:solidFill>
                        <a:latin typeface="Gill Sans MT" panose="020B0502020104020203" pitchFamily="34" charset="0"/>
                        <a:ea typeface="+mj-ea"/>
                        <a:cs typeface="Futura Medium" panose="020B0602020204020303" pitchFamily="34" charset="-79"/>
                      </a:endParaRPr>
                    </a:p>
                  </a:txBody>
                  <a:tcPr anchor="ctr"/>
                </a:tc>
                <a:extLst>
                  <a:ext uri="{0D108BD9-81ED-4DB2-BD59-A6C34878D82A}">
                    <a16:rowId xmlns:a16="http://schemas.microsoft.com/office/drawing/2014/main" val="2020834405"/>
                  </a:ext>
                </a:extLst>
              </a:tr>
              <a:tr h="969825">
                <a:tc>
                  <a:txBody>
                    <a:bodyPr/>
                    <a:lstStyle/>
                    <a:p>
                      <a:pPr>
                        <a:lnSpc>
                          <a:spcPct val="130000"/>
                        </a:lnSpc>
                      </a:pPr>
                      <a:r>
                        <a:rPr lang="en-US" altLang="zh-CN" sz="1200" b="1" dirty="0">
                          <a:latin typeface="Gill Sans MT" panose="020B0502020104020203" pitchFamily="34" charset="0"/>
                          <a:ea typeface="+mj-ea"/>
                        </a:rPr>
                        <a:t>Similar</a:t>
                      </a:r>
                      <a:r>
                        <a:rPr lang="zh-CN" altLang="en-US" sz="1200" b="1" dirty="0">
                          <a:latin typeface="Gill Sans MT" panose="020B0502020104020203" pitchFamily="34" charset="0"/>
                          <a:ea typeface="+mj-ea"/>
                        </a:rPr>
                        <a:t> </a:t>
                      </a:r>
                      <a:r>
                        <a:rPr lang="en-US" altLang="zh-CN" sz="1200" b="1" dirty="0">
                          <a:latin typeface="Gill Sans MT" panose="020B0502020104020203" pitchFamily="34" charset="0"/>
                          <a:ea typeface="+mj-ea"/>
                        </a:rPr>
                        <a:t>Search</a:t>
                      </a:r>
                    </a:p>
                    <a:p>
                      <a:pPr>
                        <a:lnSpc>
                          <a:spcPct val="130000"/>
                        </a:lnSpc>
                      </a:pPr>
                      <a:r>
                        <a:rPr lang="zh-CN" altLang="en-US" sz="1200" b="1" dirty="0">
                          <a:latin typeface="Gill Sans MT" panose="020B0502020104020203" pitchFamily="34" charset="0"/>
                          <a:ea typeface="+mj-ea"/>
                        </a:rPr>
                        <a:t>相似性搜索</a:t>
                      </a:r>
                      <a:endParaRPr lang="zh-CN" altLang="en-US" sz="1200" b="1" dirty="0">
                        <a:solidFill>
                          <a:srgbClr val="1D1D1A"/>
                        </a:solidFill>
                        <a:latin typeface="Gill Sans MT" panose="020B0502020104020203" pitchFamily="34" charset="0"/>
                        <a:ea typeface="+mj-ea"/>
                        <a:cs typeface="Futura Medium" panose="020B0602020204020303" pitchFamily="34" charset="-79"/>
                      </a:endParaRPr>
                    </a:p>
                  </a:txBody>
                  <a:tcPr anchor="ctr"/>
                </a:tc>
                <a:tc>
                  <a:txBody>
                    <a:bodyPr/>
                    <a:lstStyle/>
                    <a:p>
                      <a:pPr marL="0" marR="0" lvl="0" indent="0" algn="l" defTabSz="1219200" rtl="0" eaLnBrk="1" fontAlgn="auto" latinLnBrk="0" hangingPunct="1">
                        <a:lnSpc>
                          <a:spcPct val="130000"/>
                        </a:lnSpc>
                        <a:spcBef>
                          <a:spcPts val="0"/>
                        </a:spcBef>
                        <a:spcAft>
                          <a:spcPts val="0"/>
                        </a:spcAft>
                        <a:buClrTx/>
                        <a:buSzTx/>
                        <a:buFontTx/>
                        <a:buNone/>
                        <a:tabLst/>
                        <a:defRPr/>
                      </a:pPr>
                      <a:r>
                        <a:rPr lang="zh-CN" altLang="en-US" sz="1200" dirty="0">
                          <a:latin typeface="Gill Sans MT" panose="020B0502020104020203" pitchFamily="34" charset="0"/>
                          <a:ea typeface="+mj-ea"/>
                        </a:rPr>
                        <a:t>使用 </a:t>
                      </a:r>
                      <a:r>
                        <a:rPr lang="en-US" altLang="zh-CN" sz="1200" dirty="0">
                          <a:latin typeface="Gill Sans MT" panose="020B0502020104020203" pitchFamily="34" charset="0"/>
                          <a:ea typeface="+mj-ea"/>
                        </a:rPr>
                        <a:t>Index</a:t>
                      </a:r>
                      <a:r>
                        <a:rPr lang="zh-CN" altLang="en-US" sz="1200" dirty="0">
                          <a:latin typeface="Gill Sans MT" panose="020B0502020104020203" pitchFamily="34" charset="0"/>
                          <a:ea typeface="+mj-ea"/>
                        </a:rPr>
                        <a:t> 算法和特殊数据结构对 </a:t>
                      </a:r>
                      <a:r>
                        <a:rPr lang="en-US" altLang="zh-CN" sz="1200" dirty="0">
                          <a:latin typeface="Gill Sans MT" panose="020B0502020104020203" pitchFamily="34" charset="0"/>
                          <a:ea typeface="+mj-ea"/>
                        </a:rPr>
                        <a:t>Embedding</a:t>
                      </a:r>
                      <a:r>
                        <a:rPr lang="zh-CN" altLang="en-US" sz="1200" dirty="0">
                          <a:latin typeface="Gill Sans MT" panose="020B0502020104020203" pitchFamily="34" charset="0"/>
                          <a:ea typeface="+mj-ea"/>
                        </a:rPr>
                        <a:t> 进行相似性搜索。用户可以快速找到与给定查询最接近的 </a:t>
                      </a:r>
                      <a:r>
                        <a:rPr lang="en-US" altLang="zh-CN" sz="1200" dirty="0">
                          <a:latin typeface="Gill Sans MT" panose="020B0502020104020203" pitchFamily="34" charset="0"/>
                          <a:ea typeface="+mj-ea"/>
                        </a:rPr>
                        <a:t>vector</a:t>
                      </a:r>
                      <a:r>
                        <a:rPr lang="zh-CN" altLang="en-US" sz="1200" dirty="0">
                          <a:latin typeface="Gill Sans MT" panose="020B0502020104020203" pitchFamily="34" charset="0"/>
                          <a:ea typeface="+mj-ea"/>
                        </a:rPr>
                        <a:t>，因此适合对图像或文本的相似性搜索任务。其中向量相似度搜索是将输入 </a:t>
                      </a:r>
                      <a:r>
                        <a:rPr lang="en-US" altLang="zh-CN" sz="1200" dirty="0">
                          <a:latin typeface="Gill Sans MT" panose="020B0502020104020203" pitchFamily="34" charset="0"/>
                          <a:ea typeface="+mj-ea"/>
                        </a:rPr>
                        <a:t>Vector</a:t>
                      </a:r>
                      <a:r>
                        <a:rPr lang="zh-CN" altLang="en-US" sz="1200" dirty="0">
                          <a:latin typeface="Gill Sans MT" panose="020B0502020104020203" pitchFamily="34" charset="0"/>
                          <a:ea typeface="+mj-ea"/>
                        </a:rPr>
                        <a:t> 与数据库进行比较，以找到与查询向量最相似的向量过程。</a:t>
                      </a:r>
                      <a:endParaRPr lang="zh-CN" altLang="en-US" sz="1200" dirty="0">
                        <a:solidFill>
                          <a:srgbClr val="1D1D1A"/>
                        </a:solidFill>
                        <a:latin typeface="Gill Sans MT" panose="020B0502020104020203" pitchFamily="34" charset="0"/>
                        <a:ea typeface="+mj-ea"/>
                        <a:cs typeface="Futura Medium" panose="020B0602020204020303" pitchFamily="34" charset="-79"/>
                      </a:endParaRPr>
                    </a:p>
                  </a:txBody>
                  <a:tcPr anchor="ctr"/>
                </a:tc>
                <a:extLst>
                  <a:ext uri="{0D108BD9-81ED-4DB2-BD59-A6C34878D82A}">
                    <a16:rowId xmlns:a16="http://schemas.microsoft.com/office/drawing/2014/main" val="412946637"/>
                  </a:ext>
                </a:extLst>
              </a:tr>
              <a:tr h="969825">
                <a:tc>
                  <a:txBody>
                    <a:bodyPr/>
                    <a:lstStyle/>
                    <a:p>
                      <a:pPr>
                        <a:lnSpc>
                          <a:spcPct val="130000"/>
                        </a:lnSpc>
                      </a:pPr>
                      <a:r>
                        <a:rPr lang="en-US" altLang="zh-CN" sz="1200" b="1" dirty="0">
                          <a:latin typeface="Gill Sans MT" panose="020B0502020104020203" pitchFamily="34" charset="0"/>
                          <a:ea typeface="+mj-ea"/>
                        </a:rPr>
                        <a:t>High</a:t>
                      </a:r>
                      <a:r>
                        <a:rPr lang="zh-CN" altLang="en-US" sz="1200" b="1" dirty="0">
                          <a:latin typeface="Gill Sans MT" panose="020B0502020104020203" pitchFamily="34" charset="0"/>
                          <a:ea typeface="+mj-ea"/>
                        </a:rPr>
                        <a:t> </a:t>
                      </a:r>
                      <a:r>
                        <a:rPr lang="en-US" altLang="zh-CN" sz="1200" b="1" dirty="0">
                          <a:latin typeface="Gill Sans MT" panose="020B0502020104020203" pitchFamily="34" charset="0"/>
                          <a:ea typeface="+mj-ea"/>
                        </a:rPr>
                        <a:t>Performance</a:t>
                      </a:r>
                    </a:p>
                    <a:p>
                      <a:pPr>
                        <a:lnSpc>
                          <a:spcPct val="130000"/>
                        </a:lnSpc>
                      </a:pPr>
                      <a:r>
                        <a:rPr lang="zh-CN" altLang="en-US" sz="1200" b="1" dirty="0">
                          <a:latin typeface="Gill Sans MT" panose="020B0502020104020203" pitchFamily="34" charset="0"/>
                          <a:ea typeface="+mj-ea"/>
                        </a:rPr>
                        <a:t>提升性能</a:t>
                      </a:r>
                      <a:endParaRPr lang="zh-CN" altLang="en-US" sz="1200" b="1" dirty="0">
                        <a:solidFill>
                          <a:srgbClr val="1D1D1A"/>
                        </a:solidFill>
                        <a:latin typeface="Gill Sans MT" panose="020B0502020104020203" pitchFamily="34" charset="0"/>
                        <a:ea typeface="+mj-ea"/>
                        <a:cs typeface="Futura Medium" panose="020B0602020204020303" pitchFamily="34" charset="-79"/>
                      </a:endParaRPr>
                    </a:p>
                  </a:txBody>
                  <a:tcPr anchor="ctr"/>
                </a:tc>
                <a:tc>
                  <a:txBody>
                    <a:bodyPr/>
                    <a:lstStyle/>
                    <a:p>
                      <a:pPr marL="0" marR="0" lvl="0" indent="0" algn="l" defTabSz="1219200" rtl="0" eaLnBrk="1" fontAlgn="auto" latinLnBrk="0" hangingPunct="1">
                        <a:lnSpc>
                          <a:spcPct val="130000"/>
                        </a:lnSpc>
                        <a:spcBef>
                          <a:spcPts val="0"/>
                        </a:spcBef>
                        <a:spcAft>
                          <a:spcPts val="0"/>
                        </a:spcAft>
                        <a:buClrTx/>
                        <a:buSzTx/>
                        <a:buFontTx/>
                        <a:buNone/>
                        <a:tabLst/>
                        <a:defRPr/>
                      </a:pPr>
                      <a:r>
                        <a:rPr lang="en-US" altLang="zh-CN" sz="1200" dirty="0">
                          <a:latin typeface="Gill Sans MT" panose="020B0502020104020203" pitchFamily="34" charset="0"/>
                          <a:ea typeface="+mj-ea"/>
                        </a:rPr>
                        <a:t>Vector</a:t>
                      </a:r>
                      <a:r>
                        <a:rPr lang="zh-CN" altLang="en-US" sz="1200" dirty="0">
                          <a:latin typeface="Gill Sans MT" panose="020B0502020104020203" pitchFamily="34" charset="0"/>
                          <a:ea typeface="+mj-ea"/>
                        </a:rPr>
                        <a:t> </a:t>
                      </a:r>
                      <a:r>
                        <a:rPr lang="en-US" altLang="zh-CN" sz="1200" dirty="0">
                          <a:latin typeface="Gill Sans MT" panose="020B0502020104020203" pitchFamily="34" charset="0"/>
                          <a:ea typeface="+mj-ea"/>
                        </a:rPr>
                        <a:t>DB </a:t>
                      </a:r>
                      <a:r>
                        <a:rPr lang="zh-CN" altLang="en-US" sz="1200" dirty="0">
                          <a:latin typeface="Gill Sans MT" panose="020B0502020104020203" pitchFamily="34" charset="0"/>
                          <a:ea typeface="+mj-ea"/>
                        </a:rPr>
                        <a:t>单索引支持 </a:t>
                      </a:r>
                      <a:r>
                        <a:rPr lang="en-US" altLang="zh-CN" sz="1200" dirty="0">
                          <a:latin typeface="Gill Sans MT" panose="020B0502020104020203" pitchFamily="34" charset="0"/>
                          <a:ea typeface="+mj-ea"/>
                        </a:rPr>
                        <a:t>&gt;</a:t>
                      </a:r>
                      <a:r>
                        <a:rPr lang="zh-CN" altLang="en-US" sz="1200" dirty="0">
                          <a:latin typeface="Gill Sans MT" panose="020B0502020104020203" pitchFamily="34" charset="0"/>
                          <a:ea typeface="+mj-ea"/>
                        </a:rPr>
                        <a:t> 亿级向量数据规模，可支持百万级 </a:t>
                      </a:r>
                      <a:r>
                        <a:rPr lang="en-US" altLang="zh-CN" sz="1200" dirty="0">
                          <a:latin typeface="Gill Sans MT" panose="020B0502020104020203" pitchFamily="34" charset="0"/>
                          <a:ea typeface="+mj-ea"/>
                        </a:rPr>
                        <a:t>QPS </a:t>
                      </a:r>
                      <a:r>
                        <a:rPr lang="zh-CN" altLang="en-US" sz="1200" dirty="0">
                          <a:latin typeface="Gill Sans MT" panose="020B0502020104020203" pitchFamily="34" charset="0"/>
                          <a:ea typeface="+mj-ea"/>
                        </a:rPr>
                        <a:t>及毫秒级查询延迟。另外对高维向量的高效存储，能够在最小存储空间下处理更大量数据。</a:t>
                      </a:r>
                      <a:endParaRPr lang="zh-CN" altLang="en-US" sz="1200" dirty="0">
                        <a:solidFill>
                          <a:srgbClr val="1D1D1A"/>
                        </a:solidFill>
                        <a:latin typeface="Gill Sans MT" panose="020B0502020104020203" pitchFamily="34" charset="0"/>
                        <a:ea typeface="+mj-ea"/>
                        <a:cs typeface="Futura Medium" panose="020B0602020204020303" pitchFamily="34" charset="-79"/>
                      </a:endParaRPr>
                    </a:p>
                  </a:txBody>
                  <a:tcPr anchor="ctr"/>
                </a:tc>
                <a:extLst>
                  <a:ext uri="{0D108BD9-81ED-4DB2-BD59-A6C34878D82A}">
                    <a16:rowId xmlns:a16="http://schemas.microsoft.com/office/drawing/2014/main" val="3028927624"/>
                  </a:ext>
                </a:extLst>
              </a:tr>
              <a:tr h="669811">
                <a:tc>
                  <a:txBody>
                    <a:bodyPr/>
                    <a:lstStyle/>
                    <a:p>
                      <a:pPr>
                        <a:lnSpc>
                          <a:spcPct val="130000"/>
                        </a:lnSpc>
                      </a:pPr>
                      <a:r>
                        <a:rPr lang="zh-CN" altLang="en-US" sz="1200" b="1" dirty="0">
                          <a:latin typeface="Gill Sans MT" panose="020B0502020104020203" pitchFamily="34" charset="0"/>
                          <a:ea typeface="+mj-ea"/>
                        </a:rPr>
                        <a:t>可扩展</a:t>
                      </a:r>
                      <a:endParaRPr lang="zh-CN" altLang="en-US" sz="1200" b="1" dirty="0">
                        <a:solidFill>
                          <a:srgbClr val="1D1D1A"/>
                        </a:solidFill>
                        <a:latin typeface="Gill Sans MT" panose="020B0502020104020203" pitchFamily="34" charset="0"/>
                        <a:ea typeface="+mj-ea"/>
                        <a:cs typeface="Futura Medium" panose="020B0602020204020303" pitchFamily="34" charset="-79"/>
                      </a:endParaRPr>
                    </a:p>
                  </a:txBody>
                  <a:tcPr anchor="ctr"/>
                </a:tc>
                <a:tc>
                  <a:txBody>
                    <a:bodyPr/>
                    <a:lstStyle/>
                    <a:p>
                      <a:pPr marL="0" marR="0" lvl="0" indent="0" algn="l" defTabSz="1219200" rtl="0" eaLnBrk="1" fontAlgn="auto" latinLnBrk="0" hangingPunct="1">
                        <a:lnSpc>
                          <a:spcPct val="130000"/>
                        </a:lnSpc>
                        <a:spcBef>
                          <a:spcPts val="0"/>
                        </a:spcBef>
                        <a:spcAft>
                          <a:spcPts val="0"/>
                        </a:spcAft>
                        <a:buClrTx/>
                        <a:buSzTx/>
                        <a:buFontTx/>
                        <a:buNone/>
                        <a:tabLst/>
                        <a:defRPr/>
                      </a:pPr>
                      <a:r>
                        <a:rPr lang="zh-CN" altLang="en-US" sz="1200" dirty="0">
                          <a:latin typeface="Gill Sans MT" panose="020B0502020104020203" pitchFamily="34" charset="0"/>
                          <a:ea typeface="+mj-ea"/>
                        </a:rPr>
                        <a:t>具备良好的可扩展性，能够轻松处理大规模数据集，支持对 </a:t>
                      </a:r>
                      <a:r>
                        <a:rPr lang="en-US" altLang="zh-CN" sz="1200" dirty="0">
                          <a:latin typeface="Gill Sans MT" panose="020B0502020104020203" pitchFamily="34" charset="0"/>
                          <a:ea typeface="+mj-ea"/>
                        </a:rPr>
                        <a:t>Vector</a:t>
                      </a:r>
                      <a:r>
                        <a:rPr lang="zh-CN" altLang="en-US" sz="1200" dirty="0">
                          <a:latin typeface="Gill Sans MT" panose="020B0502020104020203" pitchFamily="34" charset="0"/>
                          <a:ea typeface="+mj-ea"/>
                        </a:rPr>
                        <a:t> 数据进行分片，良好支持广泛依赖嵌入的大语言模型和其他 </a:t>
                      </a:r>
                      <a:r>
                        <a:rPr lang="en-US" altLang="zh-CN" sz="1200" dirty="0">
                          <a:latin typeface="Gill Sans MT" panose="020B0502020104020203" pitchFamily="34" charset="0"/>
                          <a:ea typeface="+mj-ea"/>
                        </a:rPr>
                        <a:t>AI </a:t>
                      </a:r>
                      <a:r>
                        <a:rPr lang="zh-CN" altLang="en-US" sz="1200" dirty="0">
                          <a:latin typeface="Gill Sans MT" panose="020B0502020104020203" pitchFamily="34" charset="0"/>
                          <a:ea typeface="+mj-ea"/>
                        </a:rPr>
                        <a:t>应用。</a:t>
                      </a:r>
                      <a:endParaRPr lang="zh-CN" altLang="en-US" sz="1200" dirty="0">
                        <a:solidFill>
                          <a:srgbClr val="1D1D1A"/>
                        </a:solidFill>
                        <a:latin typeface="Gill Sans MT" panose="020B0502020104020203" pitchFamily="34" charset="0"/>
                        <a:ea typeface="+mj-ea"/>
                        <a:cs typeface="Futura Medium" panose="020B0602020204020303" pitchFamily="34" charset="-79"/>
                      </a:endParaRPr>
                    </a:p>
                  </a:txBody>
                  <a:tcPr anchor="ctr"/>
                </a:tc>
                <a:extLst>
                  <a:ext uri="{0D108BD9-81ED-4DB2-BD59-A6C34878D82A}">
                    <a16:rowId xmlns:a16="http://schemas.microsoft.com/office/drawing/2014/main" val="1582926703"/>
                  </a:ext>
                </a:extLst>
              </a:tr>
              <a:tr h="969825">
                <a:tc>
                  <a:txBody>
                    <a:bodyPr/>
                    <a:lstStyle/>
                    <a:p>
                      <a:pPr>
                        <a:lnSpc>
                          <a:spcPct val="130000"/>
                        </a:lnSpc>
                      </a:pPr>
                      <a:r>
                        <a:rPr lang="zh-CN" altLang="en-US" sz="1200" b="1" dirty="0">
                          <a:latin typeface="Gill Sans MT" panose="020B0502020104020203" pitchFamily="34" charset="0"/>
                          <a:ea typeface="+mj-ea"/>
                        </a:rPr>
                        <a:t>灵活性</a:t>
                      </a:r>
                      <a:endParaRPr lang="zh-CN" altLang="en-US" sz="1200" b="1" dirty="0">
                        <a:solidFill>
                          <a:srgbClr val="1D1D1A"/>
                        </a:solidFill>
                        <a:latin typeface="Gill Sans MT" panose="020B0502020104020203" pitchFamily="34" charset="0"/>
                        <a:ea typeface="+mj-ea"/>
                        <a:cs typeface="Futura Medium" panose="020B0602020204020303" pitchFamily="34" charset="-79"/>
                      </a:endParaRPr>
                    </a:p>
                  </a:txBody>
                  <a:tcPr anchor="ctr"/>
                </a:tc>
                <a:tc>
                  <a:txBody>
                    <a:bodyPr/>
                    <a:lstStyle/>
                    <a:p>
                      <a:pPr marL="0" marR="0" lvl="0" indent="0" algn="l" defTabSz="1219200" rtl="0" eaLnBrk="1" fontAlgn="auto" latinLnBrk="0" hangingPunct="1">
                        <a:lnSpc>
                          <a:spcPct val="130000"/>
                        </a:lnSpc>
                        <a:spcBef>
                          <a:spcPts val="0"/>
                        </a:spcBef>
                        <a:spcAft>
                          <a:spcPts val="0"/>
                        </a:spcAft>
                        <a:buClrTx/>
                        <a:buSzTx/>
                        <a:buFontTx/>
                        <a:buNone/>
                        <a:tabLst/>
                        <a:defRPr/>
                      </a:pPr>
                      <a:r>
                        <a:rPr lang="zh-CN" altLang="en-US" sz="1200" dirty="0">
                          <a:latin typeface="Gill Sans MT" panose="020B0502020104020203" pitchFamily="34" charset="0"/>
                          <a:ea typeface="+mj-ea"/>
                        </a:rPr>
                        <a:t>能够处理不同数据（非机构化数据）类型，这些信息不遵循预定义的模型或组织方式，包括文本、图像、音频和视频。</a:t>
                      </a:r>
                      <a:endParaRPr lang="zh-CN" altLang="en-US" sz="1200" dirty="0">
                        <a:solidFill>
                          <a:srgbClr val="1D1D1A"/>
                        </a:solidFill>
                        <a:latin typeface="Gill Sans MT" panose="020B0502020104020203" pitchFamily="34" charset="0"/>
                        <a:ea typeface="+mj-ea"/>
                        <a:cs typeface="Futura Medium" panose="020B0602020204020303" pitchFamily="34" charset="-79"/>
                      </a:endParaRPr>
                    </a:p>
                  </a:txBody>
                  <a:tcPr anchor="ctr"/>
                </a:tc>
                <a:extLst>
                  <a:ext uri="{0D108BD9-81ED-4DB2-BD59-A6C34878D82A}">
                    <a16:rowId xmlns:a16="http://schemas.microsoft.com/office/drawing/2014/main" val="1527266848"/>
                  </a:ext>
                </a:extLst>
              </a:tr>
            </a:tbl>
          </a:graphicData>
        </a:graphic>
      </p:graphicFrame>
    </p:spTree>
    <p:extLst>
      <p:ext uri="{BB962C8B-B14F-4D97-AF65-F5344CB8AC3E}">
        <p14:creationId xmlns:p14="http://schemas.microsoft.com/office/powerpoint/2010/main" val="3382946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CEE10E5F-4386-A044-AAC3-2535D1B79C63}"/>
              </a:ext>
            </a:extLst>
          </p:cNvPr>
          <p:cNvSpPr>
            <a:spLocks noGrp="1"/>
          </p:cNvSpPr>
          <p:nvPr>
            <p:ph type="title"/>
          </p:nvPr>
        </p:nvSpPr>
        <p:spPr/>
        <p:txBody>
          <a:bodyPr/>
          <a:lstStyle/>
          <a:p>
            <a:r>
              <a:rPr kumimoji="1" lang="zh-CN" altLang="en-US" dirty="0">
                <a:latin typeface="+mj-ea"/>
                <a:sym typeface="Huawei Sans" panose="020C0503030203020204" pitchFamily="34" charset="0"/>
              </a:rPr>
              <a:t>向</a:t>
            </a:r>
            <a:r>
              <a:rPr lang="en-US" altLang="zh-CN" dirty="0"/>
              <a:t>Vector</a:t>
            </a:r>
            <a:r>
              <a:rPr lang="zh-CN" altLang="en-US" dirty="0"/>
              <a:t> </a:t>
            </a:r>
            <a:r>
              <a:rPr lang="en-US" altLang="zh-CN" dirty="0"/>
              <a:t>DB</a:t>
            </a:r>
            <a:r>
              <a:rPr lang="zh-CN" altLang="en-US" dirty="0"/>
              <a:t>：</a:t>
            </a:r>
            <a:r>
              <a:rPr kumimoji="1" lang="zh-CN" altLang="en-US" dirty="0">
                <a:latin typeface="+mj-ea"/>
                <a:sym typeface="Huawei Sans" panose="020C0503030203020204" pitchFamily="34" charset="0"/>
              </a:rPr>
              <a:t>管理挑战</a:t>
            </a:r>
            <a:endParaRPr kumimoji="1" lang="zh-CN" altLang="en-US" dirty="0"/>
          </a:p>
        </p:txBody>
      </p:sp>
      <p:sp>
        <p:nvSpPr>
          <p:cNvPr id="6" name="内容占位符 5">
            <a:extLst>
              <a:ext uri="{FF2B5EF4-FFF2-40B4-BE49-F238E27FC236}">
                <a16:creationId xmlns:a16="http://schemas.microsoft.com/office/drawing/2014/main" id="{818B8898-22A2-1E4C-9EAC-12E06A1560D9}"/>
              </a:ext>
            </a:extLst>
          </p:cNvPr>
          <p:cNvSpPr>
            <a:spLocks noGrp="1"/>
          </p:cNvSpPr>
          <p:nvPr>
            <p:ph sz="half" idx="1"/>
          </p:nvPr>
        </p:nvSpPr>
        <p:spPr/>
        <p:txBody>
          <a:bodyPr/>
          <a:lstStyle/>
          <a:p>
            <a:pPr marL="457200" indent="-457200">
              <a:buFont typeface="+mj-lt"/>
              <a:buAutoNum type="arabicPeriod"/>
            </a:pPr>
            <a:r>
              <a:rPr lang="zh-CN" altLang="en-US" b="1" dirty="0"/>
              <a:t>有效存储：</a:t>
            </a:r>
            <a:r>
              <a:rPr lang="zh-CN" altLang="en-US" dirty="0"/>
              <a:t>向量数据多为浮点或者二进制数据，数据压缩率低，存储成本高；</a:t>
            </a:r>
            <a:endParaRPr lang="en-US" altLang="zh-CN" dirty="0"/>
          </a:p>
          <a:p>
            <a:pPr marL="457200" indent="-457200">
              <a:buFont typeface="+mj-lt"/>
              <a:buAutoNum type="arabicPeriod"/>
            </a:pPr>
            <a:r>
              <a:rPr lang="zh-CN" altLang="en-US" b="1" dirty="0"/>
              <a:t>高效存储：</a:t>
            </a:r>
            <a:r>
              <a:rPr lang="zh-CN" altLang="en-US" dirty="0"/>
              <a:t>向量数据库计算复杂度高，需要集群</a:t>
            </a:r>
            <a:r>
              <a:rPr lang="en-US" altLang="zh-CN" dirty="0"/>
              <a:t>&amp;</a:t>
            </a:r>
            <a:r>
              <a:rPr lang="zh-CN" altLang="en-US" dirty="0"/>
              <a:t>分布式计算能力；</a:t>
            </a:r>
            <a:endParaRPr lang="en-US" altLang="zh-CN" dirty="0"/>
          </a:p>
          <a:p>
            <a:pPr marL="457200" indent="-457200">
              <a:buFont typeface="+mj-lt"/>
              <a:buAutoNum type="arabicPeriod"/>
            </a:pPr>
            <a:r>
              <a:rPr lang="zh-CN" altLang="en-US" b="1" dirty="0"/>
              <a:t>索引复杂：</a:t>
            </a:r>
            <a:r>
              <a:rPr lang="zh-CN" altLang="en-US" dirty="0"/>
              <a:t>有</a:t>
            </a:r>
            <a:r>
              <a:rPr lang="en-US" altLang="zh-CN" dirty="0"/>
              <a:t>tree</a:t>
            </a:r>
            <a:r>
              <a:rPr lang="zh-CN" altLang="en-US" dirty="0"/>
              <a:t>、</a:t>
            </a:r>
            <a:r>
              <a:rPr lang="en-US" altLang="zh-CN" dirty="0"/>
              <a:t>graph</a:t>
            </a:r>
            <a:r>
              <a:rPr lang="zh-CN" altLang="en-US" dirty="0"/>
              <a:t>、</a:t>
            </a:r>
            <a:r>
              <a:rPr lang="en-US" altLang="zh-CN" dirty="0"/>
              <a:t>hash</a:t>
            </a:r>
            <a:r>
              <a:rPr lang="zh-CN" altLang="en-US" dirty="0"/>
              <a:t>等多种向量索引方式，索引管理和使用成本高；</a:t>
            </a:r>
            <a:endParaRPr lang="en-US" altLang="zh-CN" dirty="0"/>
          </a:p>
          <a:p>
            <a:pPr marL="457200" indent="-457200">
              <a:buFont typeface="+mj-lt"/>
              <a:buAutoNum type="arabicPeriod"/>
            </a:pPr>
            <a:r>
              <a:rPr lang="zh-CN" altLang="en-US" b="1" dirty="0"/>
              <a:t>扩展性：</a:t>
            </a:r>
            <a:r>
              <a:rPr lang="zh-CN" altLang="en-US" dirty="0"/>
              <a:t>向量数据库的增长对系统的扩展性要去越来越高；</a:t>
            </a:r>
            <a:endParaRPr lang="en-US" altLang="zh-CN" dirty="0"/>
          </a:p>
          <a:p>
            <a:pPr marL="457200" indent="-457200">
              <a:buFont typeface="+mj-lt"/>
              <a:buAutoNum type="arabicPeriod"/>
            </a:pPr>
            <a:r>
              <a:rPr lang="zh-CN" altLang="en-US" b="1" dirty="0"/>
              <a:t>低延迟：</a:t>
            </a:r>
            <a:r>
              <a:rPr lang="zh-CN" altLang="en-US" dirty="0"/>
              <a:t>查询以</a:t>
            </a:r>
            <a:r>
              <a:rPr lang="en-US" altLang="zh-CN" dirty="0"/>
              <a:t>ms</a:t>
            </a:r>
            <a:r>
              <a:rPr lang="zh-CN" altLang="en-US" dirty="0"/>
              <a:t>级别响应业务需求；</a:t>
            </a:r>
            <a:endParaRPr lang="en-US" altLang="zh-CN" dirty="0"/>
          </a:p>
        </p:txBody>
      </p:sp>
    </p:spTree>
    <p:extLst>
      <p:ext uri="{BB962C8B-B14F-4D97-AF65-F5344CB8AC3E}">
        <p14:creationId xmlns:p14="http://schemas.microsoft.com/office/powerpoint/2010/main" val="1941832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4288AF74-04B3-C147-A0B3-5F7083446FEB}"/>
              </a:ext>
            </a:extLst>
          </p:cNvPr>
          <p:cNvSpPr>
            <a:spLocks noGrp="1"/>
          </p:cNvSpPr>
          <p:nvPr>
            <p:ph sz="half" idx="1"/>
          </p:nvPr>
        </p:nvSpPr>
        <p:spPr/>
        <p:txBody>
          <a:bodyPr/>
          <a:lstStyle/>
          <a:p>
            <a:r>
              <a:rPr lang="en-US" altLang="zh-CN" dirty="0"/>
              <a:t>3.</a:t>
            </a:r>
            <a:r>
              <a:rPr lang="zh-CN" altLang="en-US" dirty="0"/>
              <a:t> </a:t>
            </a:r>
            <a:r>
              <a:rPr lang="en-US" altLang="zh-CN" dirty="0"/>
              <a:t>Vector-DB</a:t>
            </a:r>
          </a:p>
          <a:p>
            <a:r>
              <a:rPr lang="zh-CN" altLang="en-US" dirty="0"/>
              <a:t>技术点梳理</a:t>
            </a:r>
          </a:p>
        </p:txBody>
      </p:sp>
    </p:spTree>
    <p:extLst>
      <p:ext uri="{BB962C8B-B14F-4D97-AF65-F5344CB8AC3E}">
        <p14:creationId xmlns:p14="http://schemas.microsoft.com/office/powerpoint/2010/main" val="4235862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3E880DB-FA4F-2042-B08D-C462BCF13E42}"/>
              </a:ext>
            </a:extLst>
          </p:cNvPr>
          <p:cNvSpPr>
            <a:spLocks noGrp="1"/>
          </p:cNvSpPr>
          <p:nvPr>
            <p:ph type="title"/>
          </p:nvPr>
        </p:nvSpPr>
        <p:spPr/>
        <p:txBody>
          <a:bodyPr/>
          <a:lstStyle/>
          <a:p>
            <a:r>
              <a:rPr lang="zh-CN" altLang="en-US" dirty="0"/>
              <a:t>相似度是如何计算</a:t>
            </a:r>
          </a:p>
        </p:txBody>
      </p:sp>
      <mc:AlternateContent xmlns:mc="http://schemas.openxmlformats.org/markup-compatibility/2006">
        <mc:Choice xmlns:a14="http://schemas.microsoft.com/office/drawing/2010/main" Requires="a14">
          <p:sp>
            <p:nvSpPr>
              <p:cNvPr id="4" name="内容占位符 3">
                <a:extLst>
                  <a:ext uri="{FF2B5EF4-FFF2-40B4-BE49-F238E27FC236}">
                    <a16:creationId xmlns:a16="http://schemas.microsoft.com/office/drawing/2014/main" id="{261D56BB-15B0-6E49-AC2C-0D6298865821}"/>
                  </a:ext>
                </a:extLst>
              </p:cNvPr>
              <p:cNvSpPr>
                <a:spLocks noGrp="1"/>
              </p:cNvSpPr>
              <p:nvPr>
                <p:ph sz="half" idx="1"/>
              </p:nvPr>
            </p:nvSpPr>
            <p:spPr>
              <a:xfrm>
                <a:off x="623635" y="1292772"/>
                <a:ext cx="10963473" cy="5062308"/>
              </a:xfrm>
            </p:spPr>
            <p:txBody>
              <a:bodyPr/>
              <a:lstStyle/>
              <a:p>
                <a:pPr>
                  <a:spcAft>
                    <a:spcPts val="0"/>
                  </a:spcAft>
                </a:pPr>
                <a:r>
                  <a:rPr lang="en-US" altLang="zh-CN" dirty="0"/>
                  <a:t>Vector-DB</a:t>
                </a:r>
                <a:r>
                  <a:rPr lang="zh-CN" altLang="en-US" dirty="0"/>
                  <a:t> 提供不同的度量算法计算向量相似性。</a:t>
                </a:r>
                <a:r>
                  <a:rPr lang="en-US" altLang="zh-CN" dirty="0"/>
                  <a:t>e.g.</a:t>
                </a:r>
                <a:r>
                  <a:rPr lang="zh-CN" altLang="en-US" dirty="0"/>
                  <a:t>，最常用</a:t>
                </a:r>
                <a:r>
                  <a:rPr lang="en-US" altLang="zh-CN" dirty="0"/>
                  <a:t>NLP</a:t>
                </a:r>
                <a:r>
                  <a:rPr lang="zh-CN" altLang="en-US" dirty="0"/>
                  <a:t> 度量算法：</a:t>
                </a:r>
              </a:p>
              <a:p>
                <a:pPr lvl="1">
                  <a:spcAft>
                    <a:spcPts val="0"/>
                  </a:spcAft>
                </a:pPr>
                <a:r>
                  <a:rPr lang="zh-CN" altLang="en-US" b="1" dirty="0"/>
                  <a:t>点积</a:t>
                </a:r>
                <a:r>
                  <a:rPr lang="zh-CN" altLang="en-US" dirty="0"/>
                  <a:t>：</a:t>
                </a:r>
                <a14:m>
                  <m:oMath xmlns:m="http://schemas.openxmlformats.org/officeDocument/2006/math">
                    <m:r>
                      <a:rPr lang="en-US" altLang="zh-CN" b="1" i="1" dirty="0" smtClean="0">
                        <a:latin typeface="Cambria Math" panose="02040503050406030204" pitchFamily="18" charset="0"/>
                      </a:rPr>
                      <m:t> </m:t>
                    </m:r>
                    <m:r>
                      <a:rPr lang="en-US" altLang="zh-CN" i="1" dirty="0">
                        <a:latin typeface="Cambria Math" panose="02040503050406030204" pitchFamily="18" charset="0"/>
                      </a:rPr>
                      <m:t>𝑎</m:t>
                    </m:r>
                    <m:r>
                      <a:rPr lang="en-US" altLang="zh-CN" i="1" dirty="0">
                        <a:latin typeface="Cambria Math" panose="02040503050406030204" pitchFamily="18" charset="0"/>
                      </a:rPr>
                      <m:t>∗</m:t>
                    </m:r>
                    <m:r>
                      <a:rPr lang="en-US" altLang="zh-CN" i="1" dirty="0">
                        <a:latin typeface="Cambria Math" panose="02040503050406030204" pitchFamily="18" charset="0"/>
                      </a:rPr>
                      <m:t>𝑏</m:t>
                    </m:r>
                    <m:r>
                      <a:rPr lang="en-US" altLang="zh-CN" i="1" dirty="0" smtClean="0">
                        <a:latin typeface="Cambria Math" panose="02040503050406030204" pitchFamily="18" charset="0"/>
                      </a:rPr>
                      <m:t>=</m:t>
                    </m:r>
                    <m:r>
                      <a:rPr lang="en-US" altLang="zh-CN" i="1" dirty="0">
                        <a:latin typeface="Cambria Math" panose="02040503050406030204" pitchFamily="18" charset="0"/>
                      </a:rPr>
                      <m:t>|</m:t>
                    </m:r>
                    <m:r>
                      <a:rPr lang="en-US" altLang="zh-CN" i="1" dirty="0">
                        <a:latin typeface="Cambria Math" panose="02040503050406030204" pitchFamily="18" charset="0"/>
                      </a:rPr>
                      <m:t>𝑎</m:t>
                    </m:r>
                    <m:r>
                      <a:rPr lang="en-US" altLang="zh-CN" i="1" dirty="0">
                        <a:latin typeface="Cambria Math" panose="02040503050406030204" pitchFamily="18" charset="0"/>
                      </a:rPr>
                      <m:t>||</m:t>
                    </m:r>
                    <m:r>
                      <a:rPr lang="en-US" altLang="zh-CN" i="1" dirty="0" err="1">
                        <a:latin typeface="Cambria Math" panose="02040503050406030204" pitchFamily="18" charset="0"/>
                      </a:rPr>
                      <m:t>𝑏</m:t>
                    </m:r>
                    <m:r>
                      <a:rPr lang="en-US" altLang="zh-CN" i="1" dirty="0" err="1">
                        <a:latin typeface="Cambria Math" panose="02040503050406030204" pitchFamily="18" charset="0"/>
                      </a:rPr>
                      <m:t>|</m:t>
                    </m:r>
                    <m:r>
                      <m:rPr>
                        <m:sty m:val="p"/>
                      </m:rPr>
                      <a:rPr lang="en-US" altLang="zh-CN" i="1" dirty="0" err="1">
                        <a:latin typeface="Cambria Math" panose="02040503050406030204" pitchFamily="18" charset="0"/>
                      </a:rPr>
                      <m:t>cos</m:t>
                    </m:r>
                    <m:r>
                      <a:rPr lang="el-GR" altLang="zh-CN" i="1" dirty="0" smtClean="0">
                        <a:latin typeface="Cambria Math" panose="02040503050406030204" pitchFamily="18" charset="0"/>
                      </a:rPr>
                      <m:t>𝜃</m:t>
                    </m:r>
                  </m:oMath>
                </a14:m>
                <a:r>
                  <a:rPr lang="zh-CN" altLang="en-US" dirty="0"/>
                  <a:t>，输出任意大小的值</a:t>
                </a:r>
              </a:p>
              <a:p>
                <a:pPr lvl="1">
                  <a:spcAft>
                    <a:spcPts val="0"/>
                  </a:spcAft>
                </a:pPr>
                <a:r>
                  <a:rPr lang="zh-CN" altLang="en-US" b="1" dirty="0"/>
                  <a:t>余弦距离</a:t>
                </a:r>
                <a:r>
                  <a:rPr lang="zh-CN" altLang="en-US" dirty="0"/>
                  <a:t>：</a:t>
                </a:r>
                <a:r>
                  <a:rPr lang="en-US" altLang="zh-CN" b="1" dirty="0"/>
                  <a:t> </a:t>
                </a:r>
                <a14:m>
                  <m:oMath xmlns:m="http://schemas.openxmlformats.org/officeDocument/2006/math">
                    <m:r>
                      <a:rPr lang="en-US" altLang="zh-CN" i="1" dirty="0" smtClean="0">
                        <a:latin typeface="Cambria Math" panose="02040503050406030204" pitchFamily="18" charset="0"/>
                      </a:rPr>
                      <m:t>𝑐𝑜𝑠𝑖𝑛</m:t>
                    </m:r>
                    <m:r>
                      <m:rPr>
                        <m:sty m:val="p"/>
                      </m:rPr>
                      <a:rPr lang="en-US" altLang="zh-CN" i="1" dirty="0">
                        <a:latin typeface="Cambria Math" panose="02040503050406030204" pitchFamily="18" charset="0"/>
                      </a:rPr>
                      <m:t>e</m:t>
                    </m:r>
                    <m:r>
                      <m:rPr>
                        <m:sty m:val="p"/>
                      </m:rPr>
                      <a:rPr lang="en-US" altLang="zh-CN" i="1" dirty="0" smtClean="0">
                        <a:latin typeface="Cambria Math" panose="02040503050406030204" pitchFamily="18" charset="0"/>
                      </a:rPr>
                      <m:t>s</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𝐴</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𝐵</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𝐴</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𝐵</m:t>
                    </m:r>
                    <m:r>
                      <a:rPr lang="en-US" altLang="zh-CN" i="1" dirty="0" smtClean="0">
                        <a:latin typeface="Cambria Math" panose="02040503050406030204" pitchFamily="18" charset="0"/>
                      </a:rPr>
                      <m:t>||) </m:t>
                    </m:r>
                  </m:oMath>
                </a14:m>
                <a:r>
                  <a:rPr lang="zh-CN" altLang="en-US" dirty="0"/>
                  <a:t>，产生一个标准化值（</a:t>
                </a:r>
                <a:r>
                  <a:rPr lang="en-US" altLang="zh-CN" dirty="0"/>
                  <a:t>-1 </a:t>
                </a:r>
                <a:r>
                  <a:rPr lang="zh-CN" altLang="en-US" dirty="0"/>
                  <a:t>和 </a:t>
                </a:r>
                <a:r>
                  <a:rPr lang="en-US" altLang="zh-CN" dirty="0"/>
                  <a:t>1 </a:t>
                </a:r>
                <a:r>
                  <a:rPr lang="zh-CN" altLang="en-US" dirty="0"/>
                  <a:t>之间）</a:t>
                </a:r>
              </a:p>
            </p:txBody>
          </p:sp>
        </mc:Choice>
        <mc:Fallback>
          <p:sp>
            <p:nvSpPr>
              <p:cNvPr id="4" name="内容占位符 3">
                <a:extLst>
                  <a:ext uri="{FF2B5EF4-FFF2-40B4-BE49-F238E27FC236}">
                    <a16:creationId xmlns:a16="http://schemas.microsoft.com/office/drawing/2014/main" id="{261D56BB-15B0-6E49-AC2C-0D6298865821}"/>
                  </a:ext>
                </a:extLst>
              </p:cNvPr>
              <p:cNvSpPr>
                <a:spLocks noGrp="1" noRot="1" noChangeAspect="1" noMove="1" noResize="1" noEditPoints="1" noAdjustHandles="1" noChangeArrowheads="1" noChangeShapeType="1" noTextEdit="1"/>
              </p:cNvSpPr>
              <p:nvPr>
                <p:ph sz="half" idx="1"/>
              </p:nvPr>
            </p:nvSpPr>
            <p:spPr>
              <a:xfrm>
                <a:off x="623635" y="1292772"/>
                <a:ext cx="10963473" cy="5062308"/>
              </a:xfrm>
              <a:blipFill>
                <a:blip r:embed="rId2"/>
                <a:stretch>
                  <a:fillRect l="-347"/>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AED19E0F-8F75-6A43-A9E2-19F2B7AD0883}"/>
              </a:ext>
            </a:extLst>
          </p:cNvPr>
          <p:cNvPicPr>
            <a:picLocks noChangeAspect="1"/>
          </p:cNvPicPr>
          <p:nvPr/>
        </p:nvPicPr>
        <p:blipFill>
          <a:blip r:embed="rId3"/>
          <a:stretch>
            <a:fillRect/>
          </a:stretch>
        </p:blipFill>
        <p:spPr>
          <a:xfrm>
            <a:off x="1265156" y="3690230"/>
            <a:ext cx="3819122" cy="2575687"/>
          </a:xfrm>
          <a:prstGeom prst="rect">
            <a:avLst/>
          </a:prstGeom>
        </p:spPr>
      </p:pic>
      <p:sp>
        <p:nvSpPr>
          <p:cNvPr id="7" name="矩形 6">
            <a:extLst>
              <a:ext uri="{FF2B5EF4-FFF2-40B4-BE49-F238E27FC236}">
                <a16:creationId xmlns:a16="http://schemas.microsoft.com/office/drawing/2014/main" id="{D8FC28F0-256B-804D-AE28-9DA8BA2FDD45}"/>
              </a:ext>
            </a:extLst>
          </p:cNvPr>
          <p:cNvSpPr/>
          <p:nvPr/>
        </p:nvSpPr>
        <p:spPr>
          <a:xfrm>
            <a:off x="2442400" y="3034635"/>
            <a:ext cx="1464760" cy="369332"/>
          </a:xfrm>
          <a:prstGeom prst="rect">
            <a:avLst/>
          </a:prstGeom>
        </p:spPr>
        <p:txBody>
          <a:bodyPr wrap="none">
            <a:spAutoFit/>
          </a:bodyPr>
          <a:lstStyle/>
          <a:p>
            <a:r>
              <a:rPr lang="zh-CN" altLang="en-US" dirty="0">
                <a:latin typeface="Futura Medium" panose="020B0602020204020303" pitchFamily="34" charset="-79"/>
                <a:cs typeface="Futura Medium" panose="020B0602020204020303" pitchFamily="34" charset="-79"/>
              </a:rPr>
              <a:t>dot product </a:t>
            </a:r>
          </a:p>
        </p:txBody>
      </p:sp>
      <p:pic>
        <p:nvPicPr>
          <p:cNvPr id="8" name="图片 7">
            <a:extLst>
              <a:ext uri="{FF2B5EF4-FFF2-40B4-BE49-F238E27FC236}">
                <a16:creationId xmlns:a16="http://schemas.microsoft.com/office/drawing/2014/main" id="{3A422695-DDBA-C845-B58A-618B79C5A81E}"/>
              </a:ext>
            </a:extLst>
          </p:cNvPr>
          <p:cNvPicPr>
            <a:picLocks noChangeAspect="1"/>
          </p:cNvPicPr>
          <p:nvPr/>
        </p:nvPicPr>
        <p:blipFill>
          <a:blip r:embed="rId4"/>
          <a:stretch>
            <a:fillRect/>
          </a:stretch>
        </p:blipFill>
        <p:spPr>
          <a:xfrm>
            <a:off x="6599358" y="3589698"/>
            <a:ext cx="3715323" cy="2709888"/>
          </a:xfrm>
          <a:prstGeom prst="rect">
            <a:avLst/>
          </a:prstGeom>
        </p:spPr>
      </p:pic>
      <p:sp>
        <p:nvSpPr>
          <p:cNvPr id="9" name="矩形 8">
            <a:extLst>
              <a:ext uri="{FF2B5EF4-FFF2-40B4-BE49-F238E27FC236}">
                <a16:creationId xmlns:a16="http://schemas.microsoft.com/office/drawing/2014/main" id="{7A11472F-1C60-F34A-9DF8-44300B504B83}"/>
              </a:ext>
            </a:extLst>
          </p:cNvPr>
          <p:cNvSpPr/>
          <p:nvPr/>
        </p:nvSpPr>
        <p:spPr>
          <a:xfrm>
            <a:off x="7394680" y="3007800"/>
            <a:ext cx="2124678" cy="369332"/>
          </a:xfrm>
          <a:prstGeom prst="rect">
            <a:avLst/>
          </a:prstGeom>
        </p:spPr>
        <p:txBody>
          <a:bodyPr wrap="square">
            <a:spAutoFit/>
          </a:bodyPr>
          <a:lstStyle/>
          <a:p>
            <a:pPr algn="ctr"/>
            <a:r>
              <a:rPr lang="zh-CN" altLang="en-US" dirty="0">
                <a:latin typeface="Futura Medium" panose="020B0602020204020303" pitchFamily="34" charset="-79"/>
                <a:cs typeface="Futura Medium" panose="020B0602020204020303" pitchFamily="34" charset="-79"/>
              </a:rPr>
              <a:t>Cosine Distance</a:t>
            </a:r>
          </a:p>
        </p:txBody>
      </p:sp>
    </p:spTree>
    <p:extLst>
      <p:ext uri="{BB962C8B-B14F-4D97-AF65-F5344CB8AC3E}">
        <p14:creationId xmlns:p14="http://schemas.microsoft.com/office/powerpoint/2010/main" val="654879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BCD69B6-0AC3-2246-BB7E-805B8B5650E4}"/>
              </a:ext>
            </a:extLst>
          </p:cNvPr>
          <p:cNvSpPr>
            <a:spLocks noGrp="1"/>
          </p:cNvSpPr>
          <p:nvPr>
            <p:ph type="title"/>
          </p:nvPr>
        </p:nvSpPr>
        <p:spPr/>
        <p:txBody>
          <a:bodyPr/>
          <a:lstStyle/>
          <a:p>
            <a:r>
              <a:rPr lang="zh-CN" altLang="en-US" dirty="0"/>
              <a:t>相似性搜索是什么</a:t>
            </a:r>
          </a:p>
        </p:txBody>
      </p:sp>
      <p:sp>
        <p:nvSpPr>
          <p:cNvPr id="5" name="内容占位符 4">
            <a:extLst>
              <a:ext uri="{FF2B5EF4-FFF2-40B4-BE49-F238E27FC236}">
                <a16:creationId xmlns:a16="http://schemas.microsoft.com/office/drawing/2014/main" id="{39547B08-273A-F04E-99E0-846D43611789}"/>
              </a:ext>
            </a:extLst>
          </p:cNvPr>
          <p:cNvSpPr>
            <a:spLocks noGrp="1"/>
          </p:cNvSpPr>
          <p:nvPr>
            <p:ph sz="half" idx="1"/>
          </p:nvPr>
        </p:nvSpPr>
        <p:spPr>
          <a:xfrm>
            <a:off x="623636" y="1360170"/>
            <a:ext cx="4743644" cy="4994910"/>
          </a:xfrm>
        </p:spPr>
        <p:txBody>
          <a:bodyPr/>
          <a:lstStyle/>
          <a:p>
            <a:r>
              <a:rPr lang="zh-CN" altLang="en-US" dirty="0"/>
              <a:t>用户查询时，相似性搜索提供与输入向量相似 </a:t>
            </a:r>
            <a:r>
              <a:rPr lang="en-US" altLang="zh-CN" dirty="0"/>
              <a:t>TOP-K </a:t>
            </a:r>
            <a:r>
              <a:rPr lang="zh-CN" altLang="en-US" dirty="0"/>
              <a:t>向量。</a:t>
            </a:r>
            <a:endParaRPr lang="en-US" altLang="zh-CN" dirty="0"/>
          </a:p>
          <a:p>
            <a:endParaRPr lang="en-US" altLang="zh-CN" dirty="0"/>
          </a:p>
          <a:p>
            <a:r>
              <a:rPr lang="en-US" altLang="zh-CN" dirty="0"/>
              <a:t>e.g.</a:t>
            </a:r>
            <a:r>
              <a:rPr lang="zh-CN" altLang="en-US" dirty="0"/>
              <a:t>，使用 </a:t>
            </a:r>
            <a:r>
              <a:rPr lang="en-US" altLang="zh-CN" dirty="0"/>
              <a:t>k </a:t>
            </a:r>
            <a:r>
              <a:rPr lang="zh-CN" altLang="en-US" dirty="0"/>
              <a:t>最近邻（</a:t>
            </a:r>
            <a:r>
              <a:rPr lang="en-US" altLang="zh-CN" dirty="0"/>
              <a:t>KNN</a:t>
            </a:r>
            <a:r>
              <a:rPr lang="zh-CN" altLang="en-US" dirty="0"/>
              <a:t>）算法将查询向量与 </a:t>
            </a:r>
            <a:r>
              <a:rPr lang="en-US" altLang="zh-CN" dirty="0"/>
              <a:t>Vector-DB</a:t>
            </a:r>
            <a:r>
              <a:rPr lang="zh-CN" altLang="en-US" dirty="0"/>
              <a:t>  中每个向量进行比较。</a:t>
            </a:r>
            <a:endParaRPr lang="en-US" altLang="zh-CN" dirty="0"/>
          </a:p>
        </p:txBody>
      </p:sp>
      <p:pic>
        <p:nvPicPr>
          <p:cNvPr id="7" name="图片 6">
            <a:extLst>
              <a:ext uri="{FF2B5EF4-FFF2-40B4-BE49-F238E27FC236}">
                <a16:creationId xmlns:a16="http://schemas.microsoft.com/office/drawing/2014/main" id="{C4E845E3-B992-8C41-9223-F8C57A88C4AD}"/>
              </a:ext>
            </a:extLst>
          </p:cNvPr>
          <p:cNvPicPr>
            <a:picLocks noChangeAspect="1"/>
          </p:cNvPicPr>
          <p:nvPr/>
        </p:nvPicPr>
        <p:blipFill>
          <a:blip r:embed="rId2"/>
          <a:stretch>
            <a:fillRect/>
          </a:stretch>
        </p:blipFill>
        <p:spPr>
          <a:xfrm>
            <a:off x="5959366" y="1522511"/>
            <a:ext cx="5127925" cy="4621879"/>
          </a:xfrm>
          <a:prstGeom prst="rect">
            <a:avLst/>
          </a:prstGeom>
        </p:spPr>
      </p:pic>
    </p:spTree>
    <p:extLst>
      <p:ext uri="{BB962C8B-B14F-4D97-AF65-F5344CB8AC3E}">
        <p14:creationId xmlns:p14="http://schemas.microsoft.com/office/powerpoint/2010/main" val="1032484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083429E-7F8E-F24E-9A68-CE031318D542}"/>
              </a:ext>
            </a:extLst>
          </p:cNvPr>
          <p:cNvSpPr>
            <a:spLocks noGrp="1"/>
          </p:cNvSpPr>
          <p:nvPr>
            <p:ph type="title"/>
          </p:nvPr>
        </p:nvSpPr>
        <p:spPr/>
        <p:txBody>
          <a:bodyPr/>
          <a:lstStyle/>
          <a:p>
            <a:r>
              <a:rPr lang="en-US" altLang="zh-CN" dirty="0"/>
              <a:t>Question</a:t>
            </a:r>
            <a:endParaRPr lang="zh-CN" altLang="en-US" dirty="0"/>
          </a:p>
        </p:txBody>
      </p:sp>
      <p:sp>
        <p:nvSpPr>
          <p:cNvPr id="5" name="内容占位符 4">
            <a:extLst>
              <a:ext uri="{FF2B5EF4-FFF2-40B4-BE49-F238E27FC236}">
                <a16:creationId xmlns:a16="http://schemas.microsoft.com/office/drawing/2014/main" id="{E53B1777-57AC-A04F-8E26-EF255D9356DF}"/>
              </a:ext>
            </a:extLst>
          </p:cNvPr>
          <p:cNvSpPr>
            <a:spLocks noGrp="1"/>
          </p:cNvSpPr>
          <p:nvPr>
            <p:ph sz="half" idx="1"/>
          </p:nvPr>
        </p:nvSpPr>
        <p:spPr/>
        <p:txBody>
          <a:bodyPr/>
          <a:lstStyle/>
          <a:p>
            <a:pPr>
              <a:lnSpc>
                <a:spcPct val="150000"/>
              </a:lnSpc>
              <a:buFont typeface="Arial" panose="020B0604020202020204" pitchFamily="34" charset="0"/>
              <a:buChar char="•"/>
            </a:pPr>
            <a:r>
              <a:rPr lang="zh-CN" altLang="en-US" sz="2000" dirty="0"/>
              <a:t>搜索空间扩展到百万</a:t>
            </a:r>
            <a:r>
              <a:rPr lang="en-US" altLang="zh-CN" sz="2000" dirty="0"/>
              <a:t>/</a:t>
            </a:r>
            <a:r>
              <a:rPr lang="zh-CN" altLang="en-US" sz="2000" dirty="0"/>
              <a:t>十亿个数据点时，所需比较数量随着数据增加而线性增加，分布式的线性度下降。查询变慢，如何解决？</a:t>
            </a:r>
          </a:p>
        </p:txBody>
      </p:sp>
    </p:spTree>
    <p:extLst>
      <p:ext uri="{BB962C8B-B14F-4D97-AF65-F5344CB8AC3E}">
        <p14:creationId xmlns:p14="http://schemas.microsoft.com/office/powerpoint/2010/main" val="1139522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ABC902-8E03-DB47-A6D1-4587F68DA80D}"/>
              </a:ext>
            </a:extLst>
          </p:cNvPr>
          <p:cNvSpPr>
            <a:spLocks noGrp="1"/>
          </p:cNvSpPr>
          <p:nvPr>
            <p:ph type="title"/>
          </p:nvPr>
        </p:nvSpPr>
        <p:spPr>
          <a:xfrm>
            <a:off x="623636" y="476671"/>
            <a:ext cx="10958766" cy="626915"/>
          </a:xfrm>
        </p:spPr>
        <p:txBody>
          <a:bodyPr anchor="ctr"/>
          <a:lstStyle/>
          <a:p>
            <a:r>
              <a:rPr lang="zh-CN" altLang="en-US" dirty="0">
                <a:latin typeface="+mj-ea"/>
                <a:sym typeface="Huawei Sans" panose="020C0503030203020204" pitchFamily="34" charset="0"/>
              </a:rPr>
              <a:t>大模型系列 </a:t>
            </a:r>
            <a:r>
              <a:rPr lang="en-US" altLang="zh-CN" dirty="0">
                <a:latin typeface="+mj-ea"/>
                <a:sym typeface="Huawei Sans" panose="020C0503030203020204" pitchFamily="34" charset="0"/>
              </a:rPr>
              <a:t>–</a:t>
            </a:r>
            <a:r>
              <a:rPr lang="zh-CN" altLang="en-US" dirty="0">
                <a:latin typeface="+mj-ea"/>
                <a:sym typeface="Huawei Sans" panose="020C0503030203020204" pitchFamily="34" charset="0"/>
              </a:rPr>
              <a:t> 数据处理之向量数据库</a:t>
            </a:r>
            <a:endParaRPr lang="zh-CN" altLang="en-US" dirty="0"/>
          </a:p>
        </p:txBody>
      </p:sp>
      <p:sp>
        <p:nvSpPr>
          <p:cNvPr id="3" name="内容占位符 2">
            <a:extLst>
              <a:ext uri="{FF2B5EF4-FFF2-40B4-BE49-F238E27FC236}">
                <a16:creationId xmlns:a16="http://schemas.microsoft.com/office/drawing/2014/main" id="{C28E275F-E2FC-CB4B-BF84-40CABBAE680B}"/>
              </a:ext>
            </a:extLst>
          </p:cNvPr>
          <p:cNvSpPr>
            <a:spLocks noGrp="1"/>
          </p:cNvSpPr>
          <p:nvPr>
            <p:ph sz="half" idx="1"/>
          </p:nvPr>
        </p:nvSpPr>
        <p:spPr/>
        <p:txBody>
          <a:bodyPr anchor="ctr"/>
          <a:lstStyle/>
          <a:p>
            <a:pPr>
              <a:lnSpc>
                <a:spcPct val="130000"/>
              </a:lnSpc>
              <a:buClr>
                <a:srgbClr val="92D050"/>
              </a:buClr>
            </a:pPr>
            <a:r>
              <a:rPr lang="zh-CN" altLang="en-US" sz="2800" b="1" dirty="0">
                <a:solidFill>
                  <a:srgbClr val="92D050"/>
                </a:solidFill>
              </a:rPr>
              <a:t>具体内容</a:t>
            </a:r>
          </a:p>
          <a:p>
            <a:pPr lvl="1">
              <a:lnSpc>
                <a:spcPct val="130000"/>
              </a:lnSpc>
              <a:buClr>
                <a:srgbClr val="92D050"/>
              </a:buClr>
            </a:pPr>
            <a:r>
              <a:rPr lang="zh-CN" altLang="en-US" sz="2400" b="1" dirty="0">
                <a:latin typeface="Gill Sans MT" panose="020B0502020104020203" pitchFamily="34" charset="0"/>
              </a:rPr>
              <a:t>向量与检索：</a:t>
            </a:r>
            <a:r>
              <a:rPr lang="zh-CN" altLang="en-US" sz="2000" dirty="0">
                <a:latin typeface="Gill Sans MT" panose="020B0502020104020203" pitchFamily="34" charset="0"/>
              </a:rPr>
              <a:t>向量 </a:t>
            </a:r>
            <a:r>
              <a:rPr lang="en-US" altLang="zh-CN" sz="2000" dirty="0">
                <a:latin typeface="Gill Sans MT" panose="020B0502020104020203" pitchFamily="34" charset="0"/>
              </a:rPr>
              <a:t>Vector</a:t>
            </a:r>
            <a:r>
              <a:rPr lang="zh-CN" altLang="en-US" sz="2000" dirty="0">
                <a:latin typeface="Gill Sans MT" panose="020B0502020104020203" pitchFamily="34" charset="0"/>
              </a:rPr>
              <a:t> 的表示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Embedding</a:t>
            </a:r>
            <a:r>
              <a:rPr lang="zh-CN" altLang="en-US" sz="2000" dirty="0">
                <a:latin typeface="Gill Sans MT" panose="020B0502020104020203" pitchFamily="34" charset="0"/>
              </a:rPr>
              <a:t> 原理</a:t>
            </a:r>
            <a:endParaRPr lang="en-US" altLang="zh-CN" sz="2000" dirty="0">
              <a:latin typeface="Gill Sans MT" panose="020B0502020104020203" pitchFamily="34" charset="0"/>
            </a:endParaRPr>
          </a:p>
          <a:p>
            <a:pPr lvl="1">
              <a:lnSpc>
                <a:spcPct val="130000"/>
              </a:lnSpc>
              <a:buClr>
                <a:srgbClr val="92D050"/>
              </a:buClr>
            </a:pPr>
            <a:r>
              <a:rPr lang="zh-CN" altLang="en-US" sz="2400" b="1" dirty="0">
                <a:latin typeface="Gill Sans MT" panose="020B0502020104020203" pitchFamily="34" charset="0"/>
              </a:rPr>
              <a:t>向量数据库：</a:t>
            </a:r>
            <a:r>
              <a:rPr lang="zh-CN" altLang="en-US" sz="2000" dirty="0">
                <a:latin typeface="Gill Sans MT" panose="020B0502020104020203" pitchFamily="34" charset="0"/>
              </a:rPr>
              <a:t>向量数据库原理、功能、特点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Vector-DB</a:t>
            </a:r>
            <a:r>
              <a:rPr lang="zh-CN" altLang="en-US" sz="2000" dirty="0">
                <a:latin typeface="Gill Sans MT" panose="020B0502020104020203" pitchFamily="34" charset="0"/>
              </a:rPr>
              <a:t> 应用场景</a:t>
            </a:r>
            <a:endParaRPr lang="en-US" altLang="zh-CN" sz="2000" dirty="0">
              <a:latin typeface="Gill Sans MT" panose="020B0502020104020203" pitchFamily="34" charset="0"/>
            </a:endParaRPr>
          </a:p>
          <a:p>
            <a:pPr lvl="1">
              <a:lnSpc>
                <a:spcPct val="130000"/>
              </a:lnSpc>
              <a:buClr>
                <a:srgbClr val="92D050"/>
              </a:buClr>
            </a:pPr>
            <a:r>
              <a:rPr lang="zh-CN" altLang="en-US" sz="2400" b="1" dirty="0">
                <a:latin typeface="Gill Sans MT" panose="020B0502020104020203" pitchFamily="34" charset="0"/>
              </a:rPr>
              <a:t>大模型关系：</a:t>
            </a:r>
            <a:r>
              <a:rPr lang="zh-CN" altLang="en-US" sz="2000" dirty="0">
                <a:latin typeface="Gill Sans MT" panose="020B0502020104020203" pitchFamily="34" charset="0"/>
              </a:rPr>
              <a:t>向量数据库遇到大模型 </a:t>
            </a:r>
            <a:r>
              <a:rPr lang="en-US" altLang="zh-CN" sz="2000" dirty="0">
                <a:latin typeface="Gill Sans MT" panose="020B0502020104020203" pitchFamily="34" charset="0"/>
              </a:rPr>
              <a:t>–</a:t>
            </a:r>
            <a:r>
              <a:rPr lang="zh-CN" altLang="en-US" sz="2000" dirty="0">
                <a:latin typeface="Gill Sans MT" panose="020B0502020104020203" pitchFamily="34" charset="0"/>
              </a:rPr>
              <a:t> 大模型与 </a:t>
            </a:r>
            <a:r>
              <a:rPr lang="en-US" altLang="zh-CN" sz="2000" dirty="0">
                <a:latin typeface="Gill Sans MT" panose="020B0502020104020203" pitchFamily="34" charset="0"/>
              </a:rPr>
              <a:t>Vector-DB</a:t>
            </a:r>
            <a:r>
              <a:rPr lang="zh-CN" altLang="en-US" sz="2000" dirty="0">
                <a:latin typeface="Gill Sans MT" panose="020B0502020104020203" pitchFamily="34" charset="0"/>
              </a:rPr>
              <a:t> 应用场景</a:t>
            </a:r>
            <a:endParaRPr lang="en-US" altLang="zh-CN" sz="2000" dirty="0">
              <a:latin typeface="Gill Sans MT" panose="020B0502020104020203" pitchFamily="34" charset="0"/>
            </a:endParaRPr>
          </a:p>
          <a:p>
            <a:pPr lvl="1">
              <a:lnSpc>
                <a:spcPct val="130000"/>
              </a:lnSpc>
              <a:buClr>
                <a:srgbClr val="92D050"/>
              </a:buClr>
            </a:pPr>
            <a:r>
              <a:rPr lang="zh-CN" altLang="en-US" sz="2400" b="1" dirty="0">
                <a:latin typeface="Gill Sans MT" panose="020B0502020104020203" pitchFamily="34" charset="0"/>
              </a:rPr>
              <a:t>相似性搜索：</a:t>
            </a:r>
            <a:r>
              <a:rPr lang="en-US" altLang="zh-CN" sz="2000" dirty="0">
                <a:latin typeface="Gill Sans MT" panose="020B0502020104020203" pitchFamily="34" charset="0"/>
              </a:rPr>
              <a:t>K-Means</a:t>
            </a:r>
            <a:r>
              <a:rPr lang="zh-CN" altLang="en-US" sz="2000" dirty="0">
                <a:latin typeface="Gill Sans MT" panose="020B0502020104020203" pitchFamily="34" charset="0"/>
              </a:rPr>
              <a:t> 聚类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Faiss </a:t>
            </a:r>
            <a:r>
              <a:rPr lang="zh-CN" altLang="en-US" sz="2000" dirty="0">
                <a:latin typeface="Gill Sans MT" panose="020B0502020104020203" pitchFamily="34" charset="0"/>
              </a:rPr>
              <a:t>算法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PQ</a:t>
            </a:r>
            <a:r>
              <a:rPr lang="zh-CN" altLang="en-US" sz="2000" dirty="0">
                <a:latin typeface="Gill Sans MT" panose="020B0502020104020203" pitchFamily="34" charset="0"/>
              </a:rPr>
              <a:t> 算法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IVF</a:t>
            </a:r>
            <a:r>
              <a:rPr lang="zh-CN" altLang="en-US" sz="2000" dirty="0">
                <a:latin typeface="Gill Sans MT" panose="020B0502020104020203" pitchFamily="34" charset="0"/>
              </a:rPr>
              <a:t> 算法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HNSW</a:t>
            </a:r>
            <a:r>
              <a:rPr lang="zh-CN" altLang="en-US" sz="2000" dirty="0">
                <a:latin typeface="Gill Sans MT" panose="020B0502020104020203" pitchFamily="34" charset="0"/>
              </a:rPr>
              <a:t> 算法</a:t>
            </a:r>
            <a:endParaRPr lang="en-US" altLang="zh-CN" sz="2000" dirty="0">
              <a:latin typeface="Gill Sans MT" panose="020B0502020104020203" pitchFamily="34" charset="0"/>
            </a:endParaRPr>
          </a:p>
          <a:p>
            <a:pPr lvl="1">
              <a:lnSpc>
                <a:spcPct val="130000"/>
              </a:lnSpc>
              <a:buClr>
                <a:srgbClr val="92D050"/>
              </a:buClr>
            </a:pPr>
            <a:r>
              <a:rPr lang="zh-CN" altLang="en-US" sz="2400" b="1" dirty="0">
                <a:latin typeface="Gill Sans MT" panose="020B0502020104020203" pitchFamily="34" charset="0"/>
              </a:rPr>
              <a:t>相似性度量：</a:t>
            </a:r>
            <a:r>
              <a:rPr lang="zh-CN" altLang="en-US" sz="2000" dirty="0">
                <a:latin typeface="Gill Sans MT" panose="020B0502020104020203" pitchFamily="34" charset="0"/>
              </a:rPr>
              <a:t>欧氏距离（</a:t>
            </a:r>
            <a:r>
              <a:rPr lang="en-US" altLang="zh-CN" sz="2000" dirty="0">
                <a:latin typeface="Gill Sans MT" panose="020B0502020104020203" pitchFamily="34" charset="0"/>
              </a:rPr>
              <a:t>L2</a:t>
            </a:r>
            <a:r>
              <a:rPr lang="zh-CN" altLang="en-US" sz="2000" dirty="0">
                <a:latin typeface="Gill Sans MT" panose="020B0502020104020203" pitchFamily="34" charset="0"/>
              </a:rPr>
              <a:t>） </a:t>
            </a:r>
            <a:r>
              <a:rPr lang="en-US" altLang="zh-CN" sz="2000" dirty="0">
                <a:latin typeface="Gill Sans MT" panose="020B0502020104020203" pitchFamily="34" charset="0"/>
              </a:rPr>
              <a:t>--</a:t>
            </a:r>
            <a:r>
              <a:rPr lang="zh-CN" altLang="en-US" sz="2000" dirty="0">
                <a:latin typeface="Gill Sans MT" panose="020B0502020104020203" pitchFamily="34" charset="0"/>
              </a:rPr>
              <a:t> 内积（</a:t>
            </a:r>
            <a:r>
              <a:rPr lang="en-US" altLang="zh-CN" sz="2000" dirty="0">
                <a:latin typeface="Gill Sans MT" panose="020B0502020104020203" pitchFamily="34" charset="0"/>
              </a:rPr>
              <a:t>IP</a:t>
            </a:r>
            <a:r>
              <a:rPr lang="zh-CN" altLang="en-US" sz="2000" dirty="0">
                <a:latin typeface="Gill Sans MT" panose="020B0502020104020203" pitchFamily="34" charset="0"/>
              </a:rPr>
              <a:t>） </a:t>
            </a:r>
            <a:r>
              <a:rPr lang="en-US" altLang="zh-CN" sz="2000" dirty="0">
                <a:latin typeface="Gill Sans MT" panose="020B0502020104020203" pitchFamily="34" charset="0"/>
              </a:rPr>
              <a:t>--</a:t>
            </a:r>
            <a:r>
              <a:rPr lang="zh-CN" altLang="en-US" sz="2000" dirty="0">
                <a:latin typeface="Gill Sans MT" panose="020B0502020104020203" pitchFamily="34" charset="0"/>
              </a:rPr>
              <a:t> 其他度量方式</a:t>
            </a:r>
            <a:endParaRPr lang="en-US" altLang="zh-CN" sz="2000" dirty="0">
              <a:latin typeface="Gill Sans MT" panose="020B0502020104020203" pitchFamily="34" charset="0"/>
            </a:endParaRPr>
          </a:p>
          <a:p>
            <a:pPr lvl="1">
              <a:lnSpc>
                <a:spcPct val="130000"/>
              </a:lnSpc>
              <a:buClr>
                <a:srgbClr val="92D050"/>
              </a:buClr>
            </a:pPr>
            <a:r>
              <a:rPr lang="zh-CN" altLang="en-US" sz="2400" b="1" dirty="0">
                <a:latin typeface="Gill Sans MT" panose="020B0502020104020203" pitchFamily="34" charset="0"/>
              </a:rPr>
              <a:t>通用性架构：</a:t>
            </a:r>
            <a:r>
              <a:rPr lang="zh-CN" altLang="en-US" sz="2000" dirty="0">
                <a:latin typeface="Gill Sans MT" panose="020B0502020104020203" pitchFamily="34" charset="0"/>
              </a:rPr>
              <a:t>通用 </a:t>
            </a:r>
            <a:r>
              <a:rPr lang="en-US" altLang="zh-CN" sz="2000" dirty="0">
                <a:latin typeface="Gill Sans MT" panose="020B0502020104020203" pitchFamily="34" charset="0"/>
              </a:rPr>
              <a:t>Vector-DB</a:t>
            </a:r>
            <a:r>
              <a:rPr lang="zh-CN" altLang="en-US" sz="2000" dirty="0">
                <a:latin typeface="Gill Sans MT" panose="020B0502020104020203" pitchFamily="34" charset="0"/>
              </a:rPr>
              <a:t> 架构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KDB</a:t>
            </a:r>
            <a:r>
              <a:rPr lang="zh-CN" altLang="en-US" sz="2000" dirty="0">
                <a:latin typeface="Gill Sans MT" panose="020B0502020104020203" pitchFamily="34" charset="0"/>
              </a:rPr>
              <a:t> 架构示例</a:t>
            </a:r>
            <a:endParaRPr lang="en-US" altLang="zh-CN" sz="2000" dirty="0">
              <a:latin typeface="Gill Sans MT" panose="020B0502020104020203" pitchFamily="34" charset="0"/>
            </a:endParaRPr>
          </a:p>
          <a:p>
            <a:pPr lvl="1">
              <a:lnSpc>
                <a:spcPct val="130000"/>
              </a:lnSpc>
              <a:buClr>
                <a:srgbClr val="92D050"/>
              </a:buClr>
            </a:pPr>
            <a:r>
              <a:rPr lang="zh-CN" altLang="en-US" sz="2400" b="1" dirty="0">
                <a:latin typeface="Gill Sans MT" panose="020B0502020104020203" pitchFamily="34" charset="0"/>
              </a:rPr>
              <a:t>对比与小结：</a:t>
            </a:r>
            <a:r>
              <a:rPr lang="zh-CN" altLang="en-US" sz="2000" dirty="0">
                <a:latin typeface="Gill Sans MT" panose="020B0502020104020203" pitchFamily="34" charset="0"/>
              </a:rPr>
              <a:t>业界向量数据库横向对比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Vector-DB</a:t>
            </a:r>
            <a:r>
              <a:rPr lang="zh-CN" altLang="en-US" sz="2000" dirty="0">
                <a:latin typeface="Gill Sans MT" panose="020B0502020104020203" pitchFamily="34" charset="0"/>
              </a:rPr>
              <a:t> 小结</a:t>
            </a:r>
            <a:endParaRPr lang="en-US" altLang="zh-CN" sz="2000" dirty="0">
              <a:latin typeface="Gill Sans MT" panose="020B0502020104020203" pitchFamily="34" charset="0"/>
            </a:endParaRPr>
          </a:p>
        </p:txBody>
      </p:sp>
    </p:spTree>
    <p:extLst>
      <p:ext uri="{BB962C8B-B14F-4D97-AF65-F5344CB8AC3E}">
        <p14:creationId xmlns:p14="http://schemas.microsoft.com/office/powerpoint/2010/main" val="2347999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B1BE2B1-31AC-364F-8E43-2B12E1431E91}"/>
              </a:ext>
            </a:extLst>
          </p:cNvPr>
          <p:cNvSpPr>
            <a:spLocks noGrp="1"/>
          </p:cNvSpPr>
          <p:nvPr>
            <p:ph type="title"/>
          </p:nvPr>
        </p:nvSpPr>
        <p:spPr/>
        <p:txBody>
          <a:bodyPr/>
          <a:lstStyle/>
          <a:p>
            <a:r>
              <a:rPr lang="zh-CN" altLang="en-US" dirty="0"/>
              <a:t>如何进行索引</a:t>
            </a:r>
          </a:p>
        </p:txBody>
      </p:sp>
      <p:sp>
        <p:nvSpPr>
          <p:cNvPr id="5" name="内容占位符 4">
            <a:extLst>
              <a:ext uri="{FF2B5EF4-FFF2-40B4-BE49-F238E27FC236}">
                <a16:creationId xmlns:a16="http://schemas.microsoft.com/office/drawing/2014/main" id="{B5612774-E629-8E43-B193-7D9D750DFC7D}"/>
              </a:ext>
            </a:extLst>
          </p:cNvPr>
          <p:cNvSpPr>
            <a:spLocks noGrp="1"/>
          </p:cNvSpPr>
          <p:nvPr>
            <p:ph sz="half" idx="1"/>
          </p:nvPr>
        </p:nvSpPr>
        <p:spPr/>
        <p:txBody>
          <a:bodyPr/>
          <a:lstStyle/>
          <a:p>
            <a:r>
              <a:rPr lang="zh-CN" altLang="en-US" dirty="0"/>
              <a:t>数据通过</a:t>
            </a:r>
            <a:r>
              <a:rPr lang="zh-CN" altLang="en-US" b="1" dirty="0"/>
              <a:t>索引 </a:t>
            </a:r>
            <a:r>
              <a:rPr lang="en-US" altLang="zh-CN" b="1" dirty="0"/>
              <a:t>Indexing</a:t>
            </a:r>
            <a:r>
              <a:rPr lang="zh-CN" altLang="en-US" b="1" dirty="0"/>
              <a:t> </a:t>
            </a:r>
            <a:r>
              <a:rPr lang="zh-CN" altLang="en-US" dirty="0"/>
              <a:t>存储在向量数据库中，索引通过缩小搜索空间来有效地查找相似向量；</a:t>
            </a:r>
            <a:endParaRPr lang="en-US" altLang="zh-CN" dirty="0"/>
          </a:p>
          <a:p>
            <a:r>
              <a:rPr lang="zh-CN" altLang="en-US" dirty="0"/>
              <a:t>但 </a:t>
            </a:r>
            <a:r>
              <a:rPr lang="en-US" altLang="zh-CN" dirty="0"/>
              <a:t>Embedding</a:t>
            </a:r>
            <a:r>
              <a:rPr lang="zh-CN" altLang="en-US" dirty="0"/>
              <a:t> 维度较高，</a:t>
            </a:r>
            <a:r>
              <a:rPr lang="en-US" altLang="zh-CN" dirty="0"/>
              <a:t>Vector-DB</a:t>
            </a:r>
            <a:r>
              <a:rPr lang="zh-CN" altLang="en-US" dirty="0"/>
              <a:t> 会这对 </a:t>
            </a:r>
            <a:r>
              <a:rPr lang="en-US" altLang="zh-CN" dirty="0"/>
              <a:t>Vector</a:t>
            </a:r>
            <a:r>
              <a:rPr lang="zh-CN" altLang="en-US" dirty="0"/>
              <a:t> 特征使用索引算法：</a:t>
            </a:r>
            <a:endParaRPr lang="en-US" altLang="zh-CN" dirty="0"/>
          </a:p>
          <a:p>
            <a:pPr marL="582006" lvl="1" indent="-342900">
              <a:buFont typeface="+mj-lt"/>
              <a:buAutoNum type="arabicPeriod"/>
            </a:pPr>
            <a:r>
              <a:rPr lang="en-US" altLang="zh-CN" dirty="0"/>
              <a:t>K-means</a:t>
            </a:r>
            <a:r>
              <a:rPr lang="zh-CN" altLang="en-US" dirty="0"/>
              <a:t> </a:t>
            </a:r>
            <a:r>
              <a:rPr lang="en-US" altLang="zh-CN" dirty="0"/>
              <a:t>and/or</a:t>
            </a:r>
            <a:r>
              <a:rPr lang="zh-CN" altLang="en-US" dirty="0"/>
              <a:t> </a:t>
            </a:r>
            <a:r>
              <a:rPr lang="en-US" altLang="zh-CN" dirty="0"/>
              <a:t>Faiss</a:t>
            </a:r>
          </a:p>
          <a:p>
            <a:pPr marL="582006" lvl="1" indent="-342900">
              <a:buFont typeface="+mj-lt"/>
              <a:buAutoNum type="arabicPeriod"/>
            </a:pPr>
            <a:r>
              <a:rPr lang="en-US" altLang="zh-CN" dirty="0"/>
              <a:t>Inverted File Index</a:t>
            </a:r>
            <a:r>
              <a:rPr lang="zh-CN" altLang="en-US" dirty="0"/>
              <a:t>（</a:t>
            </a:r>
            <a:r>
              <a:rPr lang="en-US" altLang="zh-CN" dirty="0"/>
              <a:t>IVF</a:t>
            </a:r>
            <a:r>
              <a:rPr lang="zh-CN" altLang="en-US" dirty="0"/>
              <a:t>） </a:t>
            </a:r>
            <a:endParaRPr lang="en-US" altLang="zh-CN" dirty="0"/>
          </a:p>
          <a:p>
            <a:pPr marL="582006" lvl="1" indent="-342900">
              <a:buFont typeface="+mj-lt"/>
              <a:buAutoNum type="arabicPeriod"/>
            </a:pPr>
            <a:r>
              <a:rPr lang="en-US" altLang="zh-CN" dirty="0"/>
              <a:t>Hierarchical Navigable Small World</a:t>
            </a:r>
            <a:r>
              <a:rPr lang="zh-CN" altLang="en-US" dirty="0"/>
              <a:t>（</a:t>
            </a:r>
            <a:r>
              <a:rPr lang="en-US" altLang="zh-CN" dirty="0"/>
              <a:t>HNSW</a:t>
            </a:r>
            <a:r>
              <a:rPr lang="zh-CN" altLang="en-US" dirty="0"/>
              <a:t>）</a:t>
            </a:r>
            <a:r>
              <a:rPr lang="en-US" altLang="zh-CN" dirty="0"/>
              <a:t> graphs</a:t>
            </a:r>
          </a:p>
          <a:p>
            <a:endParaRPr lang="zh-CN" altLang="en-US" dirty="0"/>
          </a:p>
        </p:txBody>
      </p:sp>
    </p:spTree>
    <p:extLst>
      <p:ext uri="{BB962C8B-B14F-4D97-AF65-F5344CB8AC3E}">
        <p14:creationId xmlns:p14="http://schemas.microsoft.com/office/powerpoint/2010/main" val="401016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61CAFC-DD33-124D-ABDA-211CC976C865}"/>
              </a:ext>
            </a:extLst>
          </p:cNvPr>
          <p:cNvSpPr>
            <a:spLocks noGrp="1"/>
          </p:cNvSpPr>
          <p:nvPr>
            <p:ph type="title"/>
          </p:nvPr>
        </p:nvSpPr>
        <p:spPr/>
        <p:txBody>
          <a:bodyPr/>
          <a:lstStyle/>
          <a:p>
            <a:r>
              <a:rPr kumimoji="1" lang="zh-CN" altLang="en-US" dirty="0"/>
              <a:t>整体回顾</a:t>
            </a:r>
          </a:p>
        </p:txBody>
      </p:sp>
      <p:pic>
        <p:nvPicPr>
          <p:cNvPr id="5" name="图片 4">
            <a:extLst>
              <a:ext uri="{FF2B5EF4-FFF2-40B4-BE49-F238E27FC236}">
                <a16:creationId xmlns:a16="http://schemas.microsoft.com/office/drawing/2014/main" id="{D8626977-8BBA-0F49-A749-FB36009E52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170" y="1147604"/>
            <a:ext cx="9922421" cy="5337279"/>
          </a:xfrm>
          <a:prstGeom prst="rect">
            <a:avLst/>
          </a:prstGeom>
        </p:spPr>
      </p:pic>
    </p:spTree>
    <p:extLst>
      <p:ext uri="{BB962C8B-B14F-4D97-AF65-F5344CB8AC3E}">
        <p14:creationId xmlns:p14="http://schemas.microsoft.com/office/powerpoint/2010/main" val="2427567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6E62DC9-4D12-9340-9B60-E272A8170BBA}"/>
              </a:ext>
            </a:extLst>
          </p:cNvPr>
          <p:cNvSpPr>
            <a:spLocks noGrp="1"/>
          </p:cNvSpPr>
          <p:nvPr>
            <p:ph type="title"/>
          </p:nvPr>
        </p:nvSpPr>
        <p:spPr/>
        <p:txBody>
          <a:bodyPr/>
          <a:lstStyle/>
          <a:p>
            <a:r>
              <a:rPr kumimoji="1" lang="zh-CN" altLang="en-US" dirty="0"/>
              <a:t>整体回顾</a:t>
            </a:r>
            <a:endParaRPr lang="zh-CN" altLang="en-US" dirty="0"/>
          </a:p>
        </p:txBody>
      </p:sp>
      <p:sp>
        <p:nvSpPr>
          <p:cNvPr id="3" name="内容占位符 2">
            <a:extLst>
              <a:ext uri="{FF2B5EF4-FFF2-40B4-BE49-F238E27FC236}">
                <a16:creationId xmlns:a16="http://schemas.microsoft.com/office/drawing/2014/main" id="{484B8639-E5DF-1E48-BC93-A5B10FE9ECC7}"/>
              </a:ext>
            </a:extLst>
          </p:cNvPr>
          <p:cNvSpPr>
            <a:spLocks noGrp="1"/>
          </p:cNvSpPr>
          <p:nvPr>
            <p:ph sz="half" idx="1"/>
          </p:nvPr>
        </p:nvSpPr>
        <p:spPr/>
        <p:txBody>
          <a:bodyPr/>
          <a:lstStyle/>
          <a:p>
            <a:r>
              <a:rPr lang="zh-CN" altLang="en-US" b="1" dirty="0"/>
              <a:t>存储和数据索引</a:t>
            </a:r>
          </a:p>
          <a:p>
            <a:pPr lvl="1"/>
            <a:r>
              <a:rPr lang="en-US" altLang="zh-CN" dirty="0"/>
              <a:t>Embedding</a:t>
            </a:r>
            <a:r>
              <a:rPr lang="zh-CN" altLang="en-US" dirty="0"/>
              <a:t>：数据输入 </a:t>
            </a:r>
            <a:r>
              <a:rPr lang="en-US" altLang="zh-CN" dirty="0"/>
              <a:t>Embedding</a:t>
            </a:r>
            <a:r>
              <a:rPr lang="zh-CN" altLang="en-US" dirty="0"/>
              <a:t> </a:t>
            </a:r>
            <a:r>
              <a:rPr lang="en-US" altLang="zh-CN" dirty="0"/>
              <a:t>Model</a:t>
            </a:r>
            <a:r>
              <a:rPr lang="zh-CN" altLang="en-US" dirty="0"/>
              <a:t> 转换为 </a:t>
            </a:r>
            <a:r>
              <a:rPr lang="en-US" altLang="zh-CN" dirty="0"/>
              <a:t>Vector</a:t>
            </a:r>
            <a:r>
              <a:rPr lang="zh-CN" altLang="en-US" dirty="0"/>
              <a:t>，通过 </a:t>
            </a:r>
            <a:r>
              <a:rPr lang="en-US" altLang="zh-CN" dirty="0"/>
              <a:t>API </a:t>
            </a:r>
            <a:r>
              <a:rPr lang="zh-CN" altLang="en-US" dirty="0"/>
              <a:t>网关输入到 </a:t>
            </a:r>
            <a:r>
              <a:rPr lang="en-US" altLang="zh-CN" dirty="0"/>
              <a:t>Vector-DB</a:t>
            </a:r>
            <a:r>
              <a:rPr lang="zh-CN" altLang="en-US" dirty="0"/>
              <a:t> 的存储层</a:t>
            </a:r>
          </a:p>
          <a:p>
            <a:pPr lvl="1"/>
            <a:r>
              <a:rPr lang="en-US" altLang="zh-CN" dirty="0"/>
              <a:t>Indexing</a:t>
            </a:r>
            <a:r>
              <a:rPr lang="zh-CN" altLang="en-US" dirty="0"/>
              <a:t>：对向量 </a:t>
            </a:r>
            <a:r>
              <a:rPr lang="en-US" altLang="zh-CN" dirty="0"/>
              <a:t>Vector</a:t>
            </a:r>
            <a:r>
              <a:rPr lang="zh-CN" altLang="en-US" dirty="0"/>
              <a:t> 数据进行分区</a:t>
            </a:r>
            <a:r>
              <a:rPr lang="en-US" altLang="zh-CN" dirty="0"/>
              <a:t>/</a:t>
            </a:r>
            <a:r>
              <a:rPr lang="zh-CN" altLang="en-US" dirty="0"/>
              <a:t>分片以实现可扩展性和快速查找</a:t>
            </a:r>
          </a:p>
          <a:p>
            <a:pPr lvl="1"/>
            <a:r>
              <a:rPr lang="en-US" altLang="zh-CN" dirty="0"/>
              <a:t>Searching</a:t>
            </a:r>
            <a:r>
              <a:rPr lang="zh-CN" altLang="en-US" dirty="0"/>
              <a:t>：查询引擎与存储层紧密集成，通过 </a:t>
            </a:r>
            <a:r>
              <a:rPr lang="en-US" altLang="zh-CN" dirty="0"/>
              <a:t>Vector-DB</a:t>
            </a:r>
            <a:r>
              <a:rPr lang="zh-CN" altLang="en-US" dirty="0"/>
              <a:t> 的索引算法快速检索相似向量 </a:t>
            </a:r>
            <a:r>
              <a:rPr lang="en-US" altLang="zh-CN" dirty="0"/>
              <a:t>Vector</a:t>
            </a:r>
            <a:endParaRPr lang="zh-CN" altLang="en-US" dirty="0"/>
          </a:p>
          <a:p>
            <a:endParaRPr lang="en-US" altLang="zh-CN" b="1" dirty="0"/>
          </a:p>
          <a:p>
            <a:r>
              <a:rPr lang="zh-CN" altLang="en-US" b="1" dirty="0"/>
              <a:t>应用层</a:t>
            </a:r>
          </a:p>
          <a:p>
            <a:pPr lvl="1"/>
            <a:r>
              <a:rPr lang="en-US" altLang="zh-CN" dirty="0"/>
              <a:t>Query</a:t>
            </a:r>
            <a:r>
              <a:rPr lang="zh-CN" altLang="en-US" dirty="0"/>
              <a:t>：用户通过 </a:t>
            </a:r>
            <a:r>
              <a:rPr lang="en-US" altLang="zh-CN" dirty="0"/>
              <a:t>APP</a:t>
            </a:r>
            <a:r>
              <a:rPr lang="zh-CN" altLang="en-US" dirty="0"/>
              <a:t> </a:t>
            </a:r>
            <a:r>
              <a:rPr lang="en-US" altLang="zh-CN" dirty="0"/>
              <a:t>UI </a:t>
            </a:r>
            <a:r>
              <a:rPr lang="zh-CN" altLang="en-US" dirty="0"/>
              <a:t>将查询给 </a:t>
            </a:r>
            <a:r>
              <a:rPr lang="en-US" altLang="zh-CN" dirty="0"/>
              <a:t>Embedding</a:t>
            </a:r>
            <a:r>
              <a:rPr lang="zh-CN" altLang="en-US" dirty="0"/>
              <a:t> </a:t>
            </a:r>
            <a:r>
              <a:rPr lang="en-US" altLang="zh-CN" dirty="0"/>
              <a:t>Model</a:t>
            </a:r>
            <a:r>
              <a:rPr lang="zh-CN" altLang="en-US" dirty="0"/>
              <a:t>，将输入查询转换为与数据相同的 </a:t>
            </a:r>
            <a:r>
              <a:rPr lang="en-US" altLang="zh-CN" dirty="0"/>
              <a:t>Embedding</a:t>
            </a:r>
            <a:r>
              <a:rPr lang="zh-CN" altLang="en-US" dirty="0"/>
              <a:t> </a:t>
            </a:r>
            <a:r>
              <a:rPr lang="en-US" altLang="zh-CN" dirty="0"/>
              <a:t>Space</a:t>
            </a:r>
            <a:endParaRPr lang="zh-CN" altLang="en-US" dirty="0"/>
          </a:p>
          <a:p>
            <a:pPr lvl="1"/>
            <a:r>
              <a:rPr lang="en-US" altLang="zh-CN" dirty="0"/>
              <a:t>Return</a:t>
            </a:r>
            <a:r>
              <a:rPr lang="zh-CN" altLang="en-US" dirty="0"/>
              <a:t>：</a:t>
            </a:r>
            <a:r>
              <a:rPr lang="en-US" altLang="zh-CN" dirty="0"/>
              <a:t>Vector</a:t>
            </a:r>
            <a:r>
              <a:rPr lang="zh-CN" altLang="en-US" dirty="0"/>
              <a:t> 化查询通过 </a:t>
            </a:r>
            <a:r>
              <a:rPr lang="en-US" altLang="zh-CN" dirty="0"/>
              <a:t>API</a:t>
            </a:r>
            <a:r>
              <a:rPr lang="zh-CN" altLang="en-US" dirty="0"/>
              <a:t> 网关发送到查询引擎，可异步处理多个查询， </a:t>
            </a:r>
            <a:r>
              <a:rPr lang="en-US" altLang="zh-CN" dirty="0"/>
              <a:t>TOP-K </a:t>
            </a:r>
            <a:r>
              <a:rPr lang="zh-CN" altLang="en-US" dirty="0"/>
              <a:t>结果返回用户</a:t>
            </a:r>
            <a:br>
              <a:rPr lang="zh-CN" altLang="en-US" dirty="0"/>
            </a:br>
            <a:endParaRPr kumimoji="1" lang="zh-CN" altLang="en-US" dirty="0"/>
          </a:p>
        </p:txBody>
      </p:sp>
    </p:spTree>
    <p:extLst>
      <p:ext uri="{BB962C8B-B14F-4D97-AF65-F5344CB8AC3E}">
        <p14:creationId xmlns:p14="http://schemas.microsoft.com/office/powerpoint/2010/main" val="1155954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a:extLst>
              <a:ext uri="{FF2B5EF4-FFF2-40B4-BE49-F238E27FC236}">
                <a16:creationId xmlns:a16="http://schemas.microsoft.com/office/drawing/2014/main" id="{409F2546-A558-D94A-9B45-F34DE5B2AB09}"/>
              </a:ext>
            </a:extLst>
          </p:cNvPr>
          <p:cNvSpPr>
            <a:spLocks noGrp="1"/>
          </p:cNvSpPr>
          <p:nvPr>
            <p:ph sz="half" idx="1"/>
          </p:nvPr>
        </p:nvSpPr>
        <p:spPr/>
        <p:txBody>
          <a:bodyPr>
            <a:normAutofit/>
          </a:bodyPr>
          <a:lstStyle/>
          <a:p>
            <a:r>
              <a:rPr lang="en-US" altLang="zh-CN" dirty="0"/>
              <a:t>3.</a:t>
            </a:r>
            <a:r>
              <a:rPr lang="zh-CN" altLang="en-US" dirty="0"/>
              <a:t>混合搜索系统</a:t>
            </a:r>
          </a:p>
        </p:txBody>
      </p:sp>
    </p:spTree>
    <p:extLst>
      <p:ext uri="{BB962C8B-B14F-4D97-AF65-F5344CB8AC3E}">
        <p14:creationId xmlns:p14="http://schemas.microsoft.com/office/powerpoint/2010/main" val="3528475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3B06582-5252-9643-A0F4-C5F85267FC39}"/>
              </a:ext>
            </a:extLst>
          </p:cNvPr>
          <p:cNvSpPr>
            <a:spLocks noGrp="1"/>
          </p:cNvSpPr>
          <p:nvPr>
            <p:ph type="title"/>
          </p:nvPr>
        </p:nvSpPr>
        <p:spPr/>
        <p:txBody>
          <a:bodyPr/>
          <a:lstStyle/>
          <a:p>
            <a:r>
              <a:rPr lang="zh-CN" altLang="en-US" dirty="0"/>
              <a:t> </a:t>
            </a:r>
            <a:r>
              <a:rPr lang="en-US" altLang="zh-CN" dirty="0"/>
              <a:t>DB-Engines Ranking of Vector DBMS</a:t>
            </a:r>
            <a:endParaRPr lang="zh-CN" altLang="en-US" dirty="0"/>
          </a:p>
        </p:txBody>
      </p:sp>
      <p:pic>
        <p:nvPicPr>
          <p:cNvPr id="5" name="图片 4">
            <a:extLst>
              <a:ext uri="{FF2B5EF4-FFF2-40B4-BE49-F238E27FC236}">
                <a16:creationId xmlns:a16="http://schemas.microsoft.com/office/drawing/2014/main" id="{2C5E597C-9370-7749-9EFB-F51B42B64938}"/>
              </a:ext>
            </a:extLst>
          </p:cNvPr>
          <p:cNvPicPr>
            <a:picLocks noChangeAspect="1"/>
          </p:cNvPicPr>
          <p:nvPr/>
        </p:nvPicPr>
        <p:blipFill>
          <a:blip r:embed="rId2"/>
          <a:stretch>
            <a:fillRect/>
          </a:stretch>
        </p:blipFill>
        <p:spPr>
          <a:xfrm>
            <a:off x="2511973" y="1360170"/>
            <a:ext cx="7411660" cy="5039929"/>
          </a:xfrm>
          <a:prstGeom prst="rect">
            <a:avLst/>
          </a:prstGeom>
        </p:spPr>
      </p:pic>
      <p:sp>
        <p:nvSpPr>
          <p:cNvPr id="6" name="矩形 5">
            <a:extLst>
              <a:ext uri="{FF2B5EF4-FFF2-40B4-BE49-F238E27FC236}">
                <a16:creationId xmlns:a16="http://schemas.microsoft.com/office/drawing/2014/main" id="{FADF2BE1-22D6-7B41-B1F9-8C3C8BB62CAB}"/>
              </a:ext>
            </a:extLst>
          </p:cNvPr>
          <p:cNvSpPr/>
          <p:nvPr/>
        </p:nvSpPr>
        <p:spPr>
          <a:xfrm>
            <a:off x="2617076" y="2270234"/>
            <a:ext cx="7441324" cy="42041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8174D866-A75C-854F-ABB9-C079FE661780}"/>
              </a:ext>
            </a:extLst>
          </p:cNvPr>
          <p:cNvSpPr/>
          <p:nvPr/>
        </p:nvSpPr>
        <p:spPr>
          <a:xfrm>
            <a:off x="2617076" y="3669927"/>
            <a:ext cx="7441324" cy="42041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4530E84D-5CD1-7B4B-8BBD-A3C8B526B3F2}"/>
              </a:ext>
            </a:extLst>
          </p:cNvPr>
          <p:cNvSpPr/>
          <p:nvPr/>
        </p:nvSpPr>
        <p:spPr>
          <a:xfrm>
            <a:off x="2617076" y="4250356"/>
            <a:ext cx="7441324" cy="42041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521C5297-B22F-B64F-908E-419D3378AC64}"/>
              </a:ext>
            </a:extLst>
          </p:cNvPr>
          <p:cNvSpPr/>
          <p:nvPr/>
        </p:nvSpPr>
        <p:spPr>
          <a:xfrm>
            <a:off x="2623265" y="4904812"/>
            <a:ext cx="7441324" cy="58918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D9EBC942-7513-0A40-A7FB-94E644D3F929}"/>
              </a:ext>
            </a:extLst>
          </p:cNvPr>
          <p:cNvSpPr/>
          <p:nvPr/>
        </p:nvSpPr>
        <p:spPr>
          <a:xfrm>
            <a:off x="2617076" y="5685547"/>
            <a:ext cx="7441324" cy="42041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084235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A5D13DA-78FC-C34E-9ACC-9221509D8D0A}"/>
              </a:ext>
            </a:extLst>
          </p:cNvPr>
          <p:cNvSpPr>
            <a:spLocks noGrp="1"/>
          </p:cNvSpPr>
          <p:nvPr>
            <p:ph type="title"/>
          </p:nvPr>
        </p:nvSpPr>
        <p:spPr/>
        <p:txBody>
          <a:bodyPr/>
          <a:lstStyle/>
          <a:p>
            <a:r>
              <a:rPr lang="zh-CN" altLang="en-US" dirty="0"/>
              <a:t>混合搜索系统</a:t>
            </a:r>
          </a:p>
        </p:txBody>
      </p:sp>
      <p:sp>
        <p:nvSpPr>
          <p:cNvPr id="4" name="内容占位符 3">
            <a:extLst>
              <a:ext uri="{FF2B5EF4-FFF2-40B4-BE49-F238E27FC236}">
                <a16:creationId xmlns:a16="http://schemas.microsoft.com/office/drawing/2014/main" id="{D36820EC-5B53-AC48-8FED-6FC1A0612198}"/>
              </a:ext>
            </a:extLst>
          </p:cNvPr>
          <p:cNvSpPr>
            <a:spLocks noGrp="1"/>
          </p:cNvSpPr>
          <p:nvPr>
            <p:ph sz="half" idx="1"/>
          </p:nvPr>
        </p:nvSpPr>
        <p:spPr/>
        <p:txBody>
          <a:bodyPr/>
          <a:lstStyle/>
          <a:p>
            <a:r>
              <a:rPr lang="en-US" altLang="zh-CN" b="1" dirty="0"/>
              <a:t>Key</a:t>
            </a:r>
            <a:r>
              <a:rPr lang="zh-CN" altLang="en-US" b="1" dirty="0"/>
              <a:t> </a:t>
            </a:r>
            <a:r>
              <a:rPr lang="en-US" altLang="zh-CN" b="1" dirty="0"/>
              <a:t>Word</a:t>
            </a:r>
            <a:r>
              <a:rPr lang="zh-CN" altLang="en-US" b="1" dirty="0"/>
              <a:t> 搜索</a:t>
            </a:r>
            <a:r>
              <a:rPr lang="zh-CN" altLang="en-US" dirty="0"/>
              <a:t>：当用户知道期望搜索的结果或者与搜索词中的短语完全匹配时，找到明确相关、有用的结果，使用传统数据库，而非向量数据库</a:t>
            </a:r>
            <a:r>
              <a:rPr lang="zh-CN" altLang="en-US" b="1" dirty="0"/>
              <a:t>。</a:t>
            </a:r>
            <a:endParaRPr lang="zh-CN" altLang="en-US" dirty="0"/>
          </a:p>
          <a:p>
            <a:r>
              <a:rPr lang="zh-CN" altLang="en-US" b="1" dirty="0"/>
              <a:t>向量搜索</a:t>
            </a:r>
            <a:r>
              <a:rPr lang="zh-CN" altLang="en-US" dirty="0"/>
              <a:t>：当用户不知道需要明确的搜索目标，而是期望搜索语义相关、特征相关结果。使用向量数据库，而非传统数据库。</a:t>
            </a:r>
          </a:p>
          <a:p>
            <a:r>
              <a:rPr lang="zh-CN" altLang="en-US" b="1" dirty="0"/>
              <a:t>混合关键字</a:t>
            </a:r>
            <a:r>
              <a:rPr lang="en-US" altLang="zh-CN" b="1" dirty="0"/>
              <a:t>+</a:t>
            </a:r>
            <a:r>
              <a:rPr lang="zh-CN" altLang="en-US" b="1" dirty="0"/>
              <a:t>向量搜索</a:t>
            </a:r>
            <a:r>
              <a:rPr lang="zh-CN" altLang="en-US" dirty="0"/>
              <a:t>：结合全文关键字和向量搜索的候选结果使用交叉编码器模型对结果重新排名。结合传统数据库和向量数据库。</a:t>
            </a:r>
          </a:p>
          <a:p>
            <a:endParaRPr lang="zh-CN" altLang="en-US" dirty="0"/>
          </a:p>
        </p:txBody>
      </p:sp>
    </p:spTree>
    <p:extLst>
      <p:ext uri="{BB962C8B-B14F-4D97-AF65-F5344CB8AC3E}">
        <p14:creationId xmlns:p14="http://schemas.microsoft.com/office/powerpoint/2010/main" val="2007429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D3DB533-48CE-944C-9152-085DB0F4244C}"/>
              </a:ext>
            </a:extLst>
          </p:cNvPr>
          <p:cNvSpPr>
            <a:spLocks noGrp="1"/>
          </p:cNvSpPr>
          <p:nvPr>
            <p:ph type="title"/>
          </p:nvPr>
        </p:nvSpPr>
        <p:spPr/>
        <p:txBody>
          <a:bodyPr/>
          <a:lstStyle/>
          <a:p>
            <a:r>
              <a:rPr lang="zh-CN" altLang="en-US" dirty="0"/>
              <a:t>混合搜索系统</a:t>
            </a:r>
          </a:p>
        </p:txBody>
      </p:sp>
      <p:pic>
        <p:nvPicPr>
          <p:cNvPr id="2" name="图片 1">
            <a:extLst>
              <a:ext uri="{FF2B5EF4-FFF2-40B4-BE49-F238E27FC236}">
                <a16:creationId xmlns:a16="http://schemas.microsoft.com/office/drawing/2014/main" id="{67E8738E-F042-B142-A211-AF3166C4344C}"/>
              </a:ext>
            </a:extLst>
          </p:cNvPr>
          <p:cNvPicPr>
            <a:picLocks noChangeAspect="1"/>
          </p:cNvPicPr>
          <p:nvPr/>
        </p:nvPicPr>
        <p:blipFill>
          <a:blip r:embed="rId2"/>
          <a:stretch>
            <a:fillRect/>
          </a:stretch>
        </p:blipFill>
        <p:spPr>
          <a:xfrm>
            <a:off x="623635" y="1505315"/>
            <a:ext cx="2287709" cy="4401499"/>
          </a:xfrm>
          <a:prstGeom prst="rect">
            <a:avLst/>
          </a:prstGeom>
        </p:spPr>
      </p:pic>
      <p:pic>
        <p:nvPicPr>
          <p:cNvPr id="3" name="图片 2">
            <a:extLst>
              <a:ext uri="{FF2B5EF4-FFF2-40B4-BE49-F238E27FC236}">
                <a16:creationId xmlns:a16="http://schemas.microsoft.com/office/drawing/2014/main" id="{1EE55759-61F0-3143-8E4A-2C2D075A800A}"/>
              </a:ext>
            </a:extLst>
          </p:cNvPr>
          <p:cNvPicPr>
            <a:picLocks noChangeAspect="1"/>
          </p:cNvPicPr>
          <p:nvPr/>
        </p:nvPicPr>
        <p:blipFill>
          <a:blip r:embed="rId3"/>
          <a:stretch>
            <a:fillRect/>
          </a:stretch>
        </p:blipFill>
        <p:spPr>
          <a:xfrm>
            <a:off x="4117571" y="1505315"/>
            <a:ext cx="2146388" cy="4400095"/>
          </a:xfrm>
          <a:prstGeom prst="rect">
            <a:avLst/>
          </a:prstGeom>
        </p:spPr>
      </p:pic>
      <p:pic>
        <p:nvPicPr>
          <p:cNvPr id="7" name="图片 6">
            <a:extLst>
              <a:ext uri="{FF2B5EF4-FFF2-40B4-BE49-F238E27FC236}">
                <a16:creationId xmlns:a16="http://schemas.microsoft.com/office/drawing/2014/main" id="{3A3CDF7E-6571-8C49-996C-15E443B3B0EE}"/>
              </a:ext>
            </a:extLst>
          </p:cNvPr>
          <p:cNvPicPr>
            <a:picLocks noChangeAspect="1"/>
          </p:cNvPicPr>
          <p:nvPr/>
        </p:nvPicPr>
        <p:blipFill>
          <a:blip r:embed="rId4"/>
          <a:stretch>
            <a:fillRect/>
          </a:stretch>
        </p:blipFill>
        <p:spPr>
          <a:xfrm>
            <a:off x="7354573" y="676771"/>
            <a:ext cx="4116921" cy="5622815"/>
          </a:xfrm>
          <a:prstGeom prst="rect">
            <a:avLst/>
          </a:prstGeom>
        </p:spPr>
      </p:pic>
    </p:spTree>
    <p:extLst>
      <p:ext uri="{BB962C8B-B14F-4D97-AF65-F5344CB8AC3E}">
        <p14:creationId xmlns:p14="http://schemas.microsoft.com/office/powerpoint/2010/main" val="1255275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B3228E4-EE1D-5345-AEF0-29EE0AE34766}"/>
              </a:ext>
            </a:extLst>
          </p:cNvPr>
          <p:cNvSpPr>
            <a:spLocks noGrp="1"/>
          </p:cNvSpPr>
          <p:nvPr>
            <p:ph type="title"/>
          </p:nvPr>
        </p:nvSpPr>
        <p:spPr/>
        <p:txBody>
          <a:bodyPr/>
          <a:lstStyle/>
          <a:p>
            <a:r>
              <a:rPr lang="zh-CN" altLang="en-US" dirty="0"/>
              <a:t>检索基本方式</a:t>
            </a:r>
          </a:p>
        </p:txBody>
      </p:sp>
      <p:sp>
        <p:nvSpPr>
          <p:cNvPr id="5" name="内容占位符 4">
            <a:extLst>
              <a:ext uri="{FF2B5EF4-FFF2-40B4-BE49-F238E27FC236}">
                <a16:creationId xmlns:a16="http://schemas.microsoft.com/office/drawing/2014/main" id="{DD73C561-E05B-B74B-B498-D4FFBE661F5B}"/>
              </a:ext>
            </a:extLst>
          </p:cNvPr>
          <p:cNvSpPr>
            <a:spLocks noGrp="1"/>
          </p:cNvSpPr>
          <p:nvPr>
            <p:ph sz="half" idx="1"/>
          </p:nvPr>
        </p:nvSpPr>
        <p:spPr>
          <a:xfrm>
            <a:off x="623635" y="1360170"/>
            <a:ext cx="6039923" cy="4994910"/>
          </a:xfrm>
        </p:spPr>
        <p:txBody>
          <a:bodyPr/>
          <a:lstStyle/>
          <a:p>
            <a:r>
              <a:rPr lang="zh-CN" altLang="en-US" b="1" dirty="0"/>
              <a:t>传统数据库</a:t>
            </a:r>
            <a:r>
              <a:rPr lang="zh-CN" altLang="en-US" dirty="0"/>
              <a:t>（</a:t>
            </a:r>
            <a:r>
              <a:rPr lang="en-US" altLang="zh-CN" dirty="0"/>
              <a:t>Elasticsearch</a:t>
            </a:r>
            <a:r>
              <a:rPr lang="zh-CN" altLang="en-US" dirty="0"/>
              <a:t>、</a:t>
            </a:r>
            <a:r>
              <a:rPr lang="en-US" altLang="zh-CN" dirty="0" err="1"/>
              <a:t>Opensearch</a:t>
            </a:r>
            <a:r>
              <a:rPr lang="zh-CN" altLang="en-US" dirty="0"/>
              <a:t>、</a:t>
            </a:r>
            <a:r>
              <a:rPr lang="en-US" altLang="zh-CN" dirty="0"/>
              <a:t>MongoDB</a:t>
            </a:r>
            <a:r>
              <a:rPr lang="zh-CN" altLang="en-US" dirty="0"/>
              <a:t>） ：主要使用类 </a:t>
            </a:r>
            <a:r>
              <a:rPr lang="en-US" altLang="zh-CN" dirty="0"/>
              <a:t>BM25</a:t>
            </a:r>
            <a:r>
              <a:rPr lang="zh-CN" altLang="en-US" dirty="0"/>
              <a:t> 关键字索引算法。与逆文档频率（</a:t>
            </a:r>
            <a:r>
              <a:rPr lang="en-US" altLang="zh-CN" dirty="0"/>
              <a:t>IDF</a:t>
            </a:r>
            <a:r>
              <a:rPr lang="zh-CN" altLang="en-US" dirty="0"/>
              <a:t>）相关的关键字频率来生成稀疏向量。</a:t>
            </a:r>
            <a:endParaRPr lang="en-US" altLang="zh-CN" dirty="0"/>
          </a:p>
          <a:p>
            <a:endParaRPr lang="en-US" altLang="zh-CN" dirty="0"/>
          </a:p>
          <a:p>
            <a:r>
              <a:rPr lang="zh-CN" altLang="en-US" b="1" dirty="0"/>
              <a:t>向量数据库</a:t>
            </a:r>
            <a:r>
              <a:rPr lang="zh-CN" altLang="en-US" dirty="0"/>
              <a:t>：主要对文本进行编码或物体特征化为稠密</a:t>
            </a:r>
            <a:r>
              <a:rPr lang="en-US" altLang="zh-CN" dirty="0"/>
              <a:t>Dense</a:t>
            </a:r>
            <a:r>
              <a:rPr lang="zh-CN" altLang="en-US" dirty="0"/>
              <a:t> </a:t>
            </a:r>
            <a:r>
              <a:rPr lang="en-US" altLang="zh-CN" dirty="0"/>
              <a:t>Vector</a:t>
            </a:r>
            <a:r>
              <a:rPr lang="zh-CN" altLang="en-US" dirty="0"/>
              <a:t>，使用双编码器模型 </a:t>
            </a:r>
            <a:r>
              <a:rPr lang="en-US" altLang="zh-CN" dirty="0"/>
              <a:t>Bi-Encoder</a:t>
            </a:r>
            <a:r>
              <a:rPr lang="zh-CN" altLang="en-US" dirty="0"/>
              <a:t> 对生成 </a:t>
            </a:r>
            <a:r>
              <a:rPr lang="en-US" altLang="zh-CN" dirty="0"/>
              <a:t>Embedding</a:t>
            </a:r>
            <a:r>
              <a:rPr lang="zh-CN" altLang="en-US" dirty="0"/>
              <a:t> </a:t>
            </a:r>
            <a:r>
              <a:rPr lang="en-US" altLang="zh-CN" dirty="0"/>
              <a:t>Vector</a:t>
            </a:r>
            <a:r>
              <a:rPr lang="zh-CN" altLang="en-US" dirty="0"/>
              <a:t> </a:t>
            </a:r>
            <a:r>
              <a:rPr lang="en-US" altLang="zh-CN" dirty="0"/>
              <a:t>Pair</a:t>
            </a:r>
            <a:r>
              <a:rPr lang="zh-CN" altLang="en-US" dirty="0"/>
              <a:t> 进行比较以产生余弦相似度得分。</a:t>
            </a:r>
          </a:p>
        </p:txBody>
      </p:sp>
      <p:pic>
        <p:nvPicPr>
          <p:cNvPr id="3" name="图片 2">
            <a:extLst>
              <a:ext uri="{FF2B5EF4-FFF2-40B4-BE49-F238E27FC236}">
                <a16:creationId xmlns:a16="http://schemas.microsoft.com/office/drawing/2014/main" id="{C790E55B-C5D5-6F41-9915-C7CCBA1759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6106" y="1437180"/>
            <a:ext cx="3239156" cy="3983640"/>
          </a:xfrm>
          <a:prstGeom prst="rect">
            <a:avLst/>
          </a:prstGeom>
        </p:spPr>
      </p:pic>
    </p:spTree>
    <p:extLst>
      <p:ext uri="{BB962C8B-B14F-4D97-AF65-F5344CB8AC3E}">
        <p14:creationId xmlns:p14="http://schemas.microsoft.com/office/powerpoint/2010/main" val="2267026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1BF51C-BBC6-C44D-9985-460801BA26D4}"/>
              </a:ext>
            </a:extLst>
          </p:cNvPr>
          <p:cNvSpPr>
            <a:spLocks noGrp="1"/>
          </p:cNvSpPr>
          <p:nvPr>
            <p:ph type="title"/>
          </p:nvPr>
        </p:nvSpPr>
        <p:spPr/>
        <p:txBody>
          <a:bodyPr/>
          <a:lstStyle/>
          <a:p>
            <a:r>
              <a:rPr kumimoji="1" lang="zh-CN" altLang="en-US" dirty="0"/>
              <a:t>混合搜索系统与交叉编码器</a:t>
            </a:r>
          </a:p>
        </p:txBody>
      </p:sp>
      <p:sp>
        <p:nvSpPr>
          <p:cNvPr id="3" name="内容占位符 2">
            <a:extLst>
              <a:ext uri="{FF2B5EF4-FFF2-40B4-BE49-F238E27FC236}">
                <a16:creationId xmlns:a16="http://schemas.microsoft.com/office/drawing/2014/main" id="{1D175CF6-EC05-B447-B726-FF3D2CBF368D}"/>
              </a:ext>
            </a:extLst>
          </p:cNvPr>
          <p:cNvSpPr>
            <a:spLocks noGrp="1"/>
          </p:cNvSpPr>
          <p:nvPr>
            <p:ph sz="half" idx="1"/>
          </p:nvPr>
        </p:nvSpPr>
        <p:spPr>
          <a:xfrm>
            <a:off x="623636" y="1881352"/>
            <a:ext cx="6565440" cy="4473728"/>
          </a:xfrm>
        </p:spPr>
        <p:txBody>
          <a:bodyPr/>
          <a:lstStyle/>
          <a:p>
            <a:r>
              <a:rPr lang="zh-CN" altLang="en-US" b="1" dirty="0"/>
              <a:t>混合搜索：</a:t>
            </a:r>
            <a:r>
              <a:rPr lang="zh-CN" altLang="en-US" dirty="0"/>
              <a:t>将关键字搜索（</a:t>
            </a:r>
            <a:r>
              <a:rPr lang="en-US" altLang="zh-CN" dirty="0"/>
              <a:t>BM25</a:t>
            </a:r>
            <a:r>
              <a:rPr lang="zh-CN" altLang="en-US" dirty="0"/>
              <a:t>）和 </a:t>
            </a:r>
            <a:r>
              <a:rPr lang="en-US" altLang="zh-CN" dirty="0"/>
              <a:t>Vector</a:t>
            </a:r>
            <a:r>
              <a:rPr lang="zh-CN" altLang="en-US" dirty="0"/>
              <a:t> 搜索（余弦相似度）获得的搜索结果结合，需要交叉编码器。</a:t>
            </a:r>
            <a:endParaRPr lang="en-US" altLang="zh-CN" dirty="0"/>
          </a:p>
          <a:p>
            <a:r>
              <a:rPr lang="en-US" altLang="zh-CN" b="1" dirty="0"/>
              <a:t>Cross</a:t>
            </a:r>
            <a:r>
              <a:rPr lang="zh-CN" altLang="en-US" b="1" dirty="0"/>
              <a:t> </a:t>
            </a:r>
            <a:r>
              <a:rPr lang="en-US" altLang="zh-CN" b="1" dirty="0"/>
              <a:t>Encoder</a:t>
            </a:r>
            <a:r>
              <a:rPr lang="zh-CN" altLang="en-US" b="1" dirty="0"/>
              <a:t>：</a:t>
            </a:r>
            <a:r>
              <a:rPr lang="zh-CN" altLang="en-US" dirty="0"/>
              <a:t>将两个句子同时输入 </a:t>
            </a:r>
            <a:r>
              <a:rPr lang="en-US" altLang="zh-CN" dirty="0"/>
              <a:t>Encoder</a:t>
            </a:r>
            <a:r>
              <a:rPr lang="zh-CN" altLang="en-US" dirty="0"/>
              <a:t> 模型（</a:t>
            </a:r>
            <a:r>
              <a:rPr lang="en-US" altLang="zh-CN" dirty="0"/>
              <a:t>BERT</a:t>
            </a:r>
            <a:r>
              <a:rPr lang="zh-CN" altLang="en-US" dirty="0"/>
              <a:t>）。与 </a:t>
            </a:r>
            <a:r>
              <a:rPr lang="en-US" altLang="zh-CN" dirty="0"/>
              <a:t>Bi-Encoder</a:t>
            </a:r>
            <a:r>
              <a:rPr lang="zh-CN" altLang="en-US" dirty="0"/>
              <a:t>不同</a:t>
            </a:r>
            <a:r>
              <a:rPr lang="en-US" altLang="zh-CN" dirty="0"/>
              <a:t>Cross-Encoder</a:t>
            </a:r>
            <a:r>
              <a:rPr lang="zh-CN" altLang="en-US" dirty="0"/>
              <a:t>不生成 </a:t>
            </a:r>
            <a:r>
              <a:rPr lang="en-US" altLang="zh-CN" dirty="0"/>
              <a:t>Embedding</a:t>
            </a:r>
            <a:r>
              <a:rPr lang="zh-CN" altLang="en-US" dirty="0"/>
              <a:t>。</a:t>
            </a:r>
            <a:endParaRPr lang="en-US" altLang="zh-CN" b="1" dirty="0"/>
          </a:p>
          <a:p>
            <a:r>
              <a:rPr lang="zh-CN" altLang="en-US" b="1" dirty="0"/>
              <a:t>重新排名：</a:t>
            </a:r>
            <a:r>
              <a:rPr lang="zh-CN" altLang="en-US" dirty="0"/>
              <a:t>允许通过 </a:t>
            </a:r>
            <a:r>
              <a:rPr lang="en-US" altLang="zh-CN" dirty="0"/>
              <a:t>softmax </a:t>
            </a:r>
            <a:r>
              <a:rPr lang="zh-CN" altLang="en-US" dirty="0"/>
              <a:t>为一对输入分配最大似然概率进行分类，获取结合关键字</a:t>
            </a:r>
            <a:r>
              <a:rPr lang="en-US" altLang="zh-CN" dirty="0"/>
              <a:t>+</a:t>
            </a:r>
            <a:r>
              <a:rPr lang="zh-CN" altLang="en-US" dirty="0"/>
              <a:t>矢量搜索的结果。</a:t>
            </a:r>
            <a:br>
              <a:rPr lang="zh-CN" altLang="en-US" dirty="0"/>
            </a:br>
            <a:endParaRPr kumimoji="1" lang="zh-CN" altLang="en-US" dirty="0"/>
          </a:p>
        </p:txBody>
      </p:sp>
      <p:pic>
        <p:nvPicPr>
          <p:cNvPr id="6" name="图片 5">
            <a:extLst>
              <a:ext uri="{FF2B5EF4-FFF2-40B4-BE49-F238E27FC236}">
                <a16:creationId xmlns:a16="http://schemas.microsoft.com/office/drawing/2014/main" id="{D4C11B43-3C26-7842-9514-C5C9F059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5379" y="1761906"/>
            <a:ext cx="3903054" cy="3334188"/>
          </a:xfrm>
          <a:prstGeom prst="rect">
            <a:avLst/>
          </a:prstGeom>
        </p:spPr>
      </p:pic>
    </p:spTree>
    <p:extLst>
      <p:ext uri="{BB962C8B-B14F-4D97-AF65-F5344CB8AC3E}">
        <p14:creationId xmlns:p14="http://schemas.microsoft.com/office/powerpoint/2010/main" val="2760240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903650F-0E85-874C-ABD8-9C46B911031F}"/>
              </a:ext>
            </a:extLst>
          </p:cNvPr>
          <p:cNvSpPr>
            <a:spLocks noGrp="1"/>
          </p:cNvSpPr>
          <p:nvPr>
            <p:ph type="title"/>
          </p:nvPr>
        </p:nvSpPr>
        <p:spPr/>
        <p:txBody>
          <a:bodyPr/>
          <a:lstStyle/>
          <a:p>
            <a:r>
              <a:rPr lang="en-US" altLang="zh-CN" dirty="0"/>
              <a:t>Question</a:t>
            </a:r>
            <a:r>
              <a:rPr lang="zh-CN" altLang="en-US" dirty="0"/>
              <a:t>？</a:t>
            </a:r>
          </a:p>
        </p:txBody>
      </p:sp>
      <p:sp>
        <p:nvSpPr>
          <p:cNvPr id="5" name="内容占位符 4">
            <a:extLst>
              <a:ext uri="{FF2B5EF4-FFF2-40B4-BE49-F238E27FC236}">
                <a16:creationId xmlns:a16="http://schemas.microsoft.com/office/drawing/2014/main" id="{C466E8B2-F67F-E144-91CE-5D6668966A59}"/>
              </a:ext>
            </a:extLst>
          </p:cNvPr>
          <p:cNvSpPr>
            <a:spLocks noGrp="1"/>
          </p:cNvSpPr>
          <p:nvPr>
            <p:ph sz="half" idx="1"/>
          </p:nvPr>
        </p:nvSpPr>
        <p:spPr/>
        <p:txBody>
          <a:bodyPr/>
          <a:lstStyle/>
          <a:p>
            <a:r>
              <a:rPr lang="zh-CN" altLang="en-US" dirty="0"/>
              <a:t>不是大模型让向量数据库火起来的嘛，为什么没有大模型相关的场景？</a:t>
            </a:r>
            <a:endParaRPr lang="en-US" altLang="zh-CN" dirty="0"/>
          </a:p>
          <a:p>
            <a:r>
              <a:rPr lang="zh-CN" altLang="en-US" dirty="0"/>
              <a:t>向量数据库的应用场景规模感觉比较有限，增量在哪里？</a:t>
            </a:r>
          </a:p>
        </p:txBody>
      </p:sp>
    </p:spTree>
    <p:extLst>
      <p:ext uri="{BB962C8B-B14F-4D97-AF65-F5344CB8AC3E}">
        <p14:creationId xmlns:p14="http://schemas.microsoft.com/office/powerpoint/2010/main" val="2577429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BF14968-8C3A-7546-85FC-ECC6130771F7}"/>
              </a:ext>
            </a:extLst>
          </p:cNvPr>
          <p:cNvSpPr>
            <a:spLocks noGrp="1"/>
          </p:cNvSpPr>
          <p:nvPr>
            <p:ph type="title"/>
          </p:nvPr>
        </p:nvSpPr>
        <p:spPr/>
        <p:txBody>
          <a:bodyPr/>
          <a:lstStyle/>
          <a:p>
            <a:r>
              <a:rPr lang="zh-CN" altLang="en-US" dirty="0">
                <a:latin typeface="+mj-ea"/>
                <a:sym typeface="Huawei Sans" panose="020C0503030203020204" pitchFamily="34" charset="0"/>
              </a:rPr>
              <a:t>大模型系列 </a:t>
            </a:r>
            <a:r>
              <a:rPr lang="en-US" altLang="zh-CN" dirty="0">
                <a:latin typeface="+mj-ea"/>
                <a:sym typeface="Huawei Sans" panose="020C0503030203020204" pitchFamily="34" charset="0"/>
              </a:rPr>
              <a:t>–</a:t>
            </a:r>
            <a:r>
              <a:rPr lang="zh-CN" altLang="en-US" dirty="0">
                <a:latin typeface="+mj-ea"/>
                <a:sym typeface="Huawei Sans" panose="020C0503030203020204" pitchFamily="34" charset="0"/>
              </a:rPr>
              <a:t> 数据处理之向量数据库</a:t>
            </a:r>
            <a:endParaRPr lang="zh-CN" altLang="en-US" dirty="0"/>
          </a:p>
        </p:txBody>
      </p:sp>
      <p:pic>
        <p:nvPicPr>
          <p:cNvPr id="10" name="图片 9">
            <a:extLst>
              <a:ext uri="{FF2B5EF4-FFF2-40B4-BE49-F238E27FC236}">
                <a16:creationId xmlns:a16="http://schemas.microsoft.com/office/drawing/2014/main" id="{E5B5A996-3989-8640-92A1-0890ADB37C3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23635" y="1332333"/>
            <a:ext cx="6663559" cy="5054277"/>
          </a:xfrm>
          <a:prstGeom prst="rect">
            <a:avLst/>
          </a:prstGeom>
        </p:spPr>
      </p:pic>
    </p:spTree>
    <p:extLst>
      <p:ext uri="{BB962C8B-B14F-4D97-AF65-F5344CB8AC3E}">
        <p14:creationId xmlns:p14="http://schemas.microsoft.com/office/powerpoint/2010/main" val="3712291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A3FFCEE-956B-3F43-96D9-1D3904584DD1}"/>
              </a:ext>
            </a:extLst>
          </p:cNvPr>
          <p:cNvSpPr>
            <a:spLocks noGrp="1"/>
          </p:cNvSpPr>
          <p:nvPr>
            <p:ph type="title"/>
          </p:nvPr>
        </p:nvSpPr>
        <p:spPr/>
        <p:txBody>
          <a:bodyPr/>
          <a:lstStyle/>
          <a:p>
            <a:r>
              <a:rPr kumimoji="1" lang="zh-CN" altLang="en-US" dirty="0"/>
              <a:t>重点之重点</a:t>
            </a:r>
          </a:p>
        </p:txBody>
      </p:sp>
      <p:sp>
        <p:nvSpPr>
          <p:cNvPr id="5" name="内容占位符 4">
            <a:extLst>
              <a:ext uri="{FF2B5EF4-FFF2-40B4-BE49-F238E27FC236}">
                <a16:creationId xmlns:a16="http://schemas.microsoft.com/office/drawing/2014/main" id="{585799CB-56FA-A242-9817-7EDA4910671D}"/>
              </a:ext>
            </a:extLst>
          </p:cNvPr>
          <p:cNvSpPr>
            <a:spLocks noGrp="1"/>
          </p:cNvSpPr>
          <p:nvPr>
            <p:ph sz="half" idx="1"/>
          </p:nvPr>
        </p:nvSpPr>
        <p:spPr/>
        <p:txBody>
          <a:bodyPr/>
          <a:lstStyle/>
          <a:p>
            <a:pPr>
              <a:lnSpc>
                <a:spcPct val="150000"/>
              </a:lnSpc>
              <a:buFont typeface="Arial" panose="020B0604020202020204" pitchFamily="34" charset="0"/>
              <a:buChar char="•"/>
            </a:pPr>
            <a:r>
              <a:rPr kumimoji="1" lang="zh-CN" altLang="en-US" dirty="0"/>
              <a:t>向量数据库本身并不支持语义近似，只支持位置 </a:t>
            </a:r>
            <a:r>
              <a:rPr kumimoji="1" lang="en-US" altLang="zh-CN" dirty="0"/>
              <a:t>Position</a:t>
            </a:r>
            <a:r>
              <a:rPr kumimoji="1" lang="zh-CN" altLang="en-US" dirty="0"/>
              <a:t> 近似。需要采用 </a:t>
            </a:r>
            <a:r>
              <a:rPr kumimoji="1" lang="en-US" altLang="zh-CN" dirty="0"/>
              <a:t>Embedding</a:t>
            </a:r>
            <a:r>
              <a:rPr kumimoji="1" lang="zh-CN" altLang="en-US" dirty="0"/>
              <a:t> 方式来使得位置接近于语义近似。</a:t>
            </a:r>
          </a:p>
        </p:txBody>
      </p:sp>
    </p:spTree>
    <p:extLst>
      <p:ext uri="{BB962C8B-B14F-4D97-AF65-F5344CB8AC3E}">
        <p14:creationId xmlns:p14="http://schemas.microsoft.com/office/powerpoint/2010/main" val="173654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63135E1-FCD0-2F4E-A233-B43BE412EF75}"/>
              </a:ext>
            </a:extLst>
          </p:cNvPr>
          <p:cNvPicPr>
            <a:picLocks noChangeAspect="1"/>
          </p:cNvPicPr>
          <p:nvPr/>
        </p:nvPicPr>
        <p:blipFill>
          <a:blip r:embed="rId2"/>
          <a:stretch>
            <a:fillRect/>
          </a:stretch>
        </p:blipFill>
        <p:spPr>
          <a:xfrm>
            <a:off x="1018381" y="635000"/>
            <a:ext cx="10160000" cy="5588000"/>
          </a:xfrm>
          <a:prstGeom prst="rect">
            <a:avLst/>
          </a:prstGeom>
        </p:spPr>
      </p:pic>
    </p:spTree>
    <p:extLst>
      <p:ext uri="{BB962C8B-B14F-4D97-AF65-F5344CB8AC3E}">
        <p14:creationId xmlns:p14="http://schemas.microsoft.com/office/powerpoint/2010/main" val="33045881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908A0528-F029-DE42-A00A-0ABC707BE4DA}"/>
              </a:ext>
            </a:extLst>
          </p:cNvPr>
          <p:cNvSpPr>
            <a:spLocks noGrp="1"/>
          </p:cNvSpPr>
          <p:nvPr>
            <p:ph type="title"/>
          </p:nvPr>
        </p:nvSpPr>
        <p:spPr/>
        <p:txBody>
          <a:bodyPr/>
          <a:lstStyle/>
          <a:p>
            <a:r>
              <a:rPr lang="en-US" altLang="zh-CN" dirty="0"/>
              <a:t>Reference</a:t>
            </a:r>
            <a:r>
              <a:rPr lang="zh-CN" altLang="en-US" dirty="0"/>
              <a:t> 引用</a:t>
            </a:r>
            <a:r>
              <a:rPr lang="en-US" altLang="zh-CN" dirty="0"/>
              <a:t>&amp;</a:t>
            </a:r>
            <a:r>
              <a:rPr lang="zh-CN" altLang="en-US" dirty="0"/>
              <a:t>参考</a:t>
            </a:r>
          </a:p>
        </p:txBody>
      </p:sp>
      <p:sp>
        <p:nvSpPr>
          <p:cNvPr id="10" name="内容占位符 9">
            <a:extLst>
              <a:ext uri="{FF2B5EF4-FFF2-40B4-BE49-F238E27FC236}">
                <a16:creationId xmlns:a16="http://schemas.microsoft.com/office/drawing/2014/main" id="{A162B207-5B6D-1341-A870-8713774DB10A}"/>
              </a:ext>
            </a:extLst>
          </p:cNvPr>
          <p:cNvSpPr>
            <a:spLocks noGrp="1"/>
          </p:cNvSpPr>
          <p:nvPr>
            <p:ph sz="half" idx="1"/>
          </p:nvPr>
        </p:nvSpPr>
        <p:spPr>
          <a:xfrm>
            <a:off x="481757" y="1484784"/>
            <a:ext cx="11161240" cy="4896544"/>
          </a:xfrm>
        </p:spPr>
        <p:txBody>
          <a:bodyPr/>
          <a:lstStyle/>
          <a:p>
            <a:pPr marL="363538" indent="-363538" eaLnBrk="1" latinLnBrk="1" hangingPunct="1">
              <a:lnSpc>
                <a:spcPct val="100000"/>
              </a:lnSpc>
              <a:spcAft>
                <a:spcPts val="300"/>
              </a:spcAft>
            </a:pPr>
            <a:r>
              <a:rPr lang="en-US" altLang="zh-CN" dirty="0"/>
              <a:t>Maximizing the Potential of LLMs: Using Vector Databases (ruxu.dev)</a:t>
            </a:r>
          </a:p>
          <a:p>
            <a:pPr marL="363538" indent="-363538" eaLnBrk="1" latinLnBrk="1" hangingPunct="1">
              <a:lnSpc>
                <a:spcPct val="100000"/>
              </a:lnSpc>
              <a:spcAft>
                <a:spcPts val="300"/>
              </a:spcAft>
            </a:pPr>
            <a:r>
              <a:rPr lang="en-US" altLang="zh-CN" dirty="0" err="1"/>
              <a:t>Maglott</a:t>
            </a:r>
            <a:r>
              <a:rPr lang="en-US" altLang="zh-CN" dirty="0"/>
              <a:t> D</a:t>
            </a:r>
            <a:r>
              <a:rPr lang="zh-CN" altLang="en-US" dirty="0"/>
              <a:t>， </a:t>
            </a:r>
            <a:r>
              <a:rPr lang="en-US" altLang="zh-CN" dirty="0"/>
              <a:t>Ostell J</a:t>
            </a:r>
            <a:r>
              <a:rPr lang="zh-CN" altLang="en-US" dirty="0"/>
              <a:t>， </a:t>
            </a:r>
            <a:r>
              <a:rPr lang="en-US" altLang="zh-CN" dirty="0"/>
              <a:t>Pruitt KD</a:t>
            </a:r>
            <a:r>
              <a:rPr lang="zh-CN" altLang="en-US" dirty="0"/>
              <a:t>， </a:t>
            </a:r>
            <a:r>
              <a:rPr lang="en-US" altLang="zh-CN" dirty="0"/>
              <a:t>Tatusova T. Entrez Gene: gene-centered information at NCBI. Nucleic Acids Res. 2005 Jan 1;33 (Database issue):D54-8.</a:t>
            </a:r>
          </a:p>
          <a:p>
            <a:pPr marL="363538" indent="-363538" eaLnBrk="1" latinLnBrk="1" hangingPunct="1">
              <a:lnSpc>
                <a:spcPct val="100000"/>
              </a:lnSpc>
              <a:spcAft>
                <a:spcPts val="300"/>
              </a:spcAft>
            </a:pPr>
            <a:r>
              <a:rPr lang="en-US" altLang="zh-CN" dirty="0"/>
              <a:t>Wang Y</a:t>
            </a:r>
            <a:r>
              <a:rPr lang="zh-CN" altLang="en-US" dirty="0"/>
              <a:t>， </a:t>
            </a:r>
            <a:r>
              <a:rPr lang="en-US" altLang="zh-CN" dirty="0"/>
              <a:t>Xiao J</a:t>
            </a:r>
            <a:r>
              <a:rPr lang="zh-CN" altLang="en-US" dirty="0"/>
              <a:t>， </a:t>
            </a:r>
            <a:r>
              <a:rPr lang="en-US" altLang="zh-CN" dirty="0"/>
              <a:t>Suzek TO</a:t>
            </a:r>
            <a:r>
              <a:rPr lang="zh-CN" altLang="en-US" dirty="0"/>
              <a:t>， </a:t>
            </a:r>
            <a:r>
              <a:rPr lang="en-US" altLang="zh-CN" dirty="0"/>
              <a:t>Zhang J</a:t>
            </a:r>
            <a:r>
              <a:rPr lang="zh-CN" altLang="en-US" dirty="0"/>
              <a:t>， </a:t>
            </a:r>
            <a:r>
              <a:rPr lang="en-US" altLang="zh-CN" dirty="0"/>
              <a:t>Wang J</a:t>
            </a:r>
            <a:r>
              <a:rPr lang="zh-CN" altLang="en-US" dirty="0"/>
              <a:t>， </a:t>
            </a:r>
            <a:r>
              <a:rPr lang="en-US" altLang="zh-CN" dirty="0"/>
              <a:t>Zhou Z</a:t>
            </a:r>
            <a:r>
              <a:rPr lang="zh-CN" altLang="en-US" dirty="0"/>
              <a:t>， </a:t>
            </a:r>
            <a:r>
              <a:rPr lang="en-US" altLang="zh-CN" dirty="0"/>
              <a:t>Han L</a:t>
            </a:r>
            <a:r>
              <a:rPr lang="zh-CN" altLang="en-US" dirty="0"/>
              <a:t>， </a:t>
            </a:r>
            <a:r>
              <a:rPr lang="en-US" altLang="zh-CN" dirty="0"/>
              <a:t>Karapetyan K</a:t>
            </a:r>
            <a:r>
              <a:rPr lang="zh-CN" altLang="en-US" dirty="0"/>
              <a:t>， </a:t>
            </a:r>
            <a:r>
              <a:rPr lang="en-US" altLang="zh-CN" dirty="0"/>
              <a:t>Dracheva S</a:t>
            </a:r>
            <a:r>
              <a:rPr lang="zh-CN" altLang="en-US" dirty="0"/>
              <a:t>， </a:t>
            </a:r>
            <a:r>
              <a:rPr lang="en-US" altLang="zh-CN" dirty="0"/>
              <a:t>Shoemaker BA</a:t>
            </a:r>
            <a:r>
              <a:rPr lang="zh-CN" altLang="en-US" dirty="0"/>
              <a:t>， </a:t>
            </a:r>
            <a:r>
              <a:rPr lang="en-US" altLang="zh-CN" dirty="0"/>
              <a:t>Bolton E</a:t>
            </a:r>
            <a:r>
              <a:rPr lang="zh-CN" altLang="en-US" dirty="0"/>
              <a:t>， </a:t>
            </a:r>
            <a:r>
              <a:rPr lang="en-US" altLang="zh-CN" dirty="0"/>
              <a:t>Gindulyte A</a:t>
            </a:r>
            <a:r>
              <a:rPr lang="zh-CN" altLang="en-US" dirty="0"/>
              <a:t>， </a:t>
            </a:r>
            <a:r>
              <a:rPr lang="en-US" altLang="zh-CN" dirty="0"/>
              <a:t>Bryant SH. PubChem's BioAssay Database. Nucleic Acids Res. 2012 Jan;40 (Database issue):D400-12.</a:t>
            </a:r>
          </a:p>
          <a:p>
            <a:pPr marL="363538" indent="-363538" eaLnBrk="1" latinLnBrk="1" hangingPunct="1">
              <a:lnSpc>
                <a:spcPct val="100000"/>
              </a:lnSpc>
              <a:spcAft>
                <a:spcPts val="300"/>
              </a:spcAft>
            </a:pPr>
            <a:r>
              <a:rPr lang="en-US" altLang="zh-CN" dirty="0" err="1"/>
              <a:t>Torng</a:t>
            </a:r>
            <a:r>
              <a:rPr lang="en-US" altLang="zh-CN" dirty="0"/>
              <a:t> W</a:t>
            </a:r>
            <a:r>
              <a:rPr lang="zh-CN" altLang="en-US" dirty="0"/>
              <a:t>， </a:t>
            </a:r>
            <a:r>
              <a:rPr lang="en-US" altLang="zh-CN" dirty="0"/>
              <a:t>Altman RB. 3D deep convolutional neural networks for amino acid environment similarity analysis. BMC Bioinformatics. 2017 Mar 16;18 (1):302.</a:t>
            </a:r>
          </a:p>
          <a:p>
            <a:pPr marL="363538" indent="-363538" eaLnBrk="1" latinLnBrk="1" hangingPunct="1">
              <a:lnSpc>
                <a:spcPct val="100000"/>
              </a:lnSpc>
              <a:spcAft>
                <a:spcPts val="300"/>
              </a:spcAft>
            </a:pPr>
            <a:r>
              <a:rPr lang="en-US" altLang="zh-CN" dirty="0"/>
              <a:t>Zheng S</a:t>
            </a:r>
            <a:r>
              <a:rPr lang="zh-CN" altLang="en-US" dirty="0"/>
              <a:t>， </a:t>
            </a:r>
            <a:r>
              <a:rPr lang="en-US" altLang="zh-CN" dirty="0"/>
              <a:t>Shao W</a:t>
            </a:r>
            <a:r>
              <a:rPr lang="zh-CN" altLang="en-US" dirty="0"/>
              <a:t>， </a:t>
            </a:r>
            <a:r>
              <a:rPr lang="en-US" altLang="zh-CN" dirty="0"/>
              <a:t>Chen L. UniVec: a database of gene expression vectors for PCA based gene similarity search. BMC Genomics. 2017 Dec 6;18 (Suppl 10):918.</a:t>
            </a:r>
          </a:p>
          <a:p>
            <a:pPr marL="363538" indent="-363538" eaLnBrk="1" latinLnBrk="1" hangingPunct="1">
              <a:lnSpc>
                <a:spcPct val="100000"/>
              </a:lnSpc>
              <a:spcAft>
                <a:spcPts val="300"/>
              </a:spcAft>
            </a:pPr>
            <a:r>
              <a:rPr lang="en-US" altLang="zh-CN" dirty="0"/>
              <a:t>Manning CD</a:t>
            </a:r>
            <a:r>
              <a:rPr lang="zh-CN" altLang="en-US" dirty="0"/>
              <a:t>， </a:t>
            </a:r>
            <a:r>
              <a:rPr lang="en-US" altLang="zh-CN" dirty="0"/>
              <a:t>Raghavan P</a:t>
            </a:r>
            <a:r>
              <a:rPr lang="zh-CN" altLang="en-US" dirty="0"/>
              <a:t>， </a:t>
            </a:r>
            <a:r>
              <a:rPr lang="en-US" altLang="zh-CN" dirty="0"/>
              <a:t>Schütze H. Introduction to Information Retrieval. Cambridge: Cambridge University Press</a:t>
            </a:r>
            <a:r>
              <a:rPr lang="zh-CN" altLang="en-US" dirty="0"/>
              <a:t>， </a:t>
            </a:r>
            <a:r>
              <a:rPr lang="en-US" altLang="zh-CN" dirty="0"/>
              <a:t>2008.</a:t>
            </a:r>
          </a:p>
          <a:p>
            <a:pPr marL="363538" indent="-363538" eaLnBrk="1" latinLnBrk="1" hangingPunct="1">
              <a:lnSpc>
                <a:spcPct val="100000"/>
              </a:lnSpc>
              <a:spcAft>
                <a:spcPts val="300"/>
              </a:spcAft>
            </a:pPr>
            <a:r>
              <a:rPr lang="en-US" altLang="zh-CN" dirty="0" err="1"/>
              <a:t>Mikolov</a:t>
            </a:r>
            <a:r>
              <a:rPr lang="zh-CN" altLang="en-US" dirty="0"/>
              <a:t>， </a:t>
            </a:r>
            <a:r>
              <a:rPr lang="en-US" altLang="zh-CN" dirty="0"/>
              <a:t>Tomas</a:t>
            </a:r>
            <a:r>
              <a:rPr lang="zh-CN" altLang="en-US" dirty="0"/>
              <a:t>， </a:t>
            </a:r>
            <a:r>
              <a:rPr lang="en-US" altLang="zh-CN" dirty="0"/>
              <a:t>et al. "Efficient estimation of word representations in vector space." arXiv preprint arXiv:1301.3781 (2013).</a:t>
            </a:r>
          </a:p>
          <a:p>
            <a:pPr marL="363538" indent="-363538" eaLnBrk="1" latinLnBrk="1" hangingPunct="1">
              <a:lnSpc>
                <a:spcPct val="100000"/>
              </a:lnSpc>
              <a:spcAft>
                <a:spcPts val="300"/>
              </a:spcAft>
            </a:pPr>
            <a:r>
              <a:rPr lang="en-US" altLang="zh-CN" dirty="0" err="1"/>
              <a:t>Andoni</a:t>
            </a:r>
            <a:r>
              <a:rPr lang="zh-CN" altLang="en-US" dirty="0"/>
              <a:t>， </a:t>
            </a:r>
            <a:r>
              <a:rPr lang="en-US" altLang="zh-CN" dirty="0"/>
              <a:t>Alexandr</a:t>
            </a:r>
            <a:r>
              <a:rPr lang="zh-CN" altLang="en-US" dirty="0"/>
              <a:t>， </a:t>
            </a:r>
            <a:r>
              <a:rPr lang="en-US" altLang="zh-CN" dirty="0"/>
              <a:t>and Piotr Indyk. "Near-optimal hashing algorithms for approximate nearest neighbor in high dimensions." Communications of the ACM 51.1 (2008): 117-122.</a:t>
            </a:r>
          </a:p>
          <a:p>
            <a:pPr marL="363538" indent="-363538" eaLnBrk="1" latinLnBrk="1" hangingPunct="1">
              <a:lnSpc>
                <a:spcPct val="100000"/>
              </a:lnSpc>
              <a:spcAft>
                <a:spcPts val="300"/>
              </a:spcAft>
            </a:pPr>
            <a:r>
              <a:rPr lang="en-US" altLang="zh-CN" dirty="0" err="1"/>
              <a:t>Jégou</a:t>
            </a:r>
            <a:r>
              <a:rPr lang="zh-CN" altLang="en-US" dirty="0"/>
              <a:t>， </a:t>
            </a:r>
            <a:r>
              <a:rPr lang="en-US" altLang="zh-CN" dirty="0"/>
              <a:t>Hervé</a:t>
            </a:r>
            <a:r>
              <a:rPr lang="zh-CN" altLang="en-US" dirty="0"/>
              <a:t>， </a:t>
            </a:r>
            <a:r>
              <a:rPr lang="en-US" altLang="zh-CN" dirty="0"/>
              <a:t>et al. "Product quantization for nearest neighbor search." IEEE transactions on pattern analysis and machine intelligence 33.1 (2010): 117-128.</a:t>
            </a:r>
          </a:p>
          <a:p>
            <a:pPr marL="363538" indent="-363538" eaLnBrk="1" latinLnBrk="1" hangingPunct="1">
              <a:lnSpc>
                <a:spcPct val="100000"/>
              </a:lnSpc>
              <a:spcAft>
                <a:spcPts val="300"/>
              </a:spcAft>
            </a:pPr>
            <a:r>
              <a:rPr lang="en-US" altLang="zh-CN" dirty="0"/>
              <a:t>Ge</a:t>
            </a:r>
            <a:r>
              <a:rPr lang="zh-CN" altLang="en-US" dirty="0"/>
              <a:t>， </a:t>
            </a:r>
            <a:r>
              <a:rPr lang="en-US" altLang="zh-CN" dirty="0"/>
              <a:t>Tiezheng</a:t>
            </a:r>
            <a:r>
              <a:rPr lang="zh-CN" altLang="en-US" dirty="0"/>
              <a:t>， </a:t>
            </a:r>
            <a:r>
              <a:rPr lang="en-US" altLang="zh-CN" dirty="0"/>
              <a:t>et al. "Optimized product quantization." IEEE transactions on pattern analysis and machine intelligence 36.4 (2013): 744-755.</a:t>
            </a:r>
          </a:p>
          <a:p>
            <a:pPr marL="363538" indent="-363538" eaLnBrk="1" latinLnBrk="1" hangingPunct="1">
              <a:lnSpc>
                <a:spcPct val="100000"/>
              </a:lnSpc>
              <a:spcAft>
                <a:spcPts val="300"/>
              </a:spcAft>
            </a:pPr>
            <a:r>
              <a:rPr lang="en-US" altLang="zh-CN" dirty="0" err="1"/>
              <a:t>Babenko</a:t>
            </a:r>
            <a:r>
              <a:rPr lang="zh-CN" altLang="en-US" dirty="0"/>
              <a:t>， </a:t>
            </a:r>
            <a:r>
              <a:rPr lang="en-US" altLang="zh-CN" dirty="0"/>
              <a:t>Artem</a:t>
            </a:r>
            <a:r>
              <a:rPr lang="zh-CN" altLang="en-US" dirty="0"/>
              <a:t>， </a:t>
            </a:r>
            <a:r>
              <a:rPr lang="en-US" altLang="zh-CN" dirty="0"/>
              <a:t>and Victor Lempitsky. "The inverted multi-index." IEEE transactions on pattern analysis and machine intelligence 37.6 (2014): 1247-1260.</a:t>
            </a:r>
          </a:p>
          <a:p>
            <a:pPr marL="363538" indent="-363538" eaLnBrk="1" latinLnBrk="1" hangingPunct="1">
              <a:lnSpc>
                <a:spcPct val="100000"/>
              </a:lnSpc>
              <a:spcAft>
                <a:spcPts val="300"/>
              </a:spcAft>
            </a:pPr>
            <a:r>
              <a:rPr lang="en-US" altLang="zh-CN" dirty="0" err="1"/>
              <a:t>Datar</a:t>
            </a:r>
            <a:r>
              <a:rPr lang="en-US" altLang="zh-CN" dirty="0"/>
              <a:t> M</a:t>
            </a:r>
            <a:r>
              <a:rPr lang="zh-CN" altLang="en-US" dirty="0"/>
              <a:t>， </a:t>
            </a:r>
            <a:r>
              <a:rPr lang="en-US" altLang="zh-CN" dirty="0"/>
              <a:t>Immorlica N</a:t>
            </a:r>
            <a:r>
              <a:rPr lang="zh-CN" altLang="en-US" dirty="0"/>
              <a:t>， </a:t>
            </a:r>
            <a:r>
              <a:rPr lang="en-US" altLang="zh-CN" dirty="0"/>
              <a:t>Indyk P</a:t>
            </a:r>
            <a:r>
              <a:rPr lang="zh-CN" altLang="en-US" dirty="0"/>
              <a:t>， </a:t>
            </a:r>
            <a:r>
              <a:rPr lang="en-US" altLang="zh-CN" dirty="0"/>
              <a:t>Mirrokni VS. Locality-sensitive hashing scheme based on p-stable distributions. Proceedings of the twentieth annual symposium on Computational geometry. 2004 Jun 8:253-62.</a:t>
            </a:r>
          </a:p>
          <a:p>
            <a:pPr marL="363538" indent="-363538" eaLnBrk="1" latinLnBrk="1" hangingPunct="1">
              <a:lnSpc>
                <a:spcPct val="100000"/>
              </a:lnSpc>
              <a:spcAft>
                <a:spcPts val="300"/>
              </a:spcAft>
            </a:pPr>
            <a:r>
              <a:rPr lang="en-US" altLang="zh-CN" dirty="0"/>
              <a:t>Muja M</a:t>
            </a:r>
            <a:r>
              <a:rPr lang="zh-CN" altLang="en-US" dirty="0"/>
              <a:t>， </a:t>
            </a:r>
            <a:r>
              <a:rPr lang="en-US" altLang="zh-CN" dirty="0"/>
              <a:t>Lowe DG. Fast approximate nearest neighbors with automatic algorithm configuration. VISAPP (1). 2009 Feb 4:331-40.</a:t>
            </a:r>
          </a:p>
          <a:p>
            <a:pPr marL="363538" indent="-363538" eaLnBrk="1" latinLnBrk="1" hangingPunct="1">
              <a:lnSpc>
                <a:spcPct val="100000"/>
              </a:lnSpc>
              <a:spcAft>
                <a:spcPts val="300"/>
              </a:spcAft>
            </a:pPr>
            <a:r>
              <a:rPr lang="en-US" altLang="zh-CN" dirty="0" err="1"/>
              <a:t>Jégou</a:t>
            </a:r>
            <a:r>
              <a:rPr lang="zh-CN" altLang="en-US" dirty="0"/>
              <a:t>， </a:t>
            </a:r>
            <a:r>
              <a:rPr lang="en-US" altLang="zh-CN" dirty="0"/>
              <a:t>Hervé</a:t>
            </a:r>
            <a:r>
              <a:rPr lang="zh-CN" altLang="en-US" dirty="0"/>
              <a:t>， </a:t>
            </a:r>
            <a:r>
              <a:rPr lang="en-US" altLang="zh-CN" dirty="0"/>
              <a:t>et al. "Product quantization for nearest neighbor search." IEEE transactions on pattern analysis and machine intelligence 33.1 (2011): 117-128.</a:t>
            </a:r>
          </a:p>
          <a:p>
            <a:pPr marL="363538" indent="-363538" eaLnBrk="1" latinLnBrk="1" hangingPunct="1">
              <a:lnSpc>
                <a:spcPct val="100000"/>
              </a:lnSpc>
              <a:spcAft>
                <a:spcPts val="300"/>
              </a:spcAft>
            </a:pPr>
            <a:r>
              <a:rPr lang="en-US" altLang="zh-CN" dirty="0"/>
              <a:t>Chen</a:t>
            </a:r>
            <a:r>
              <a:rPr lang="zh-CN" altLang="en-US" dirty="0"/>
              <a:t>， </a:t>
            </a:r>
            <a:r>
              <a:rPr lang="en-US" altLang="zh-CN" dirty="0"/>
              <a:t>Zhenjie</a:t>
            </a:r>
            <a:r>
              <a:rPr lang="zh-CN" altLang="en-US" dirty="0"/>
              <a:t>， </a:t>
            </a:r>
            <a:r>
              <a:rPr lang="en-US" altLang="zh-CN" dirty="0"/>
              <a:t>and Jingqi Yan. "Fast KNN search for big data with set compression tree and best bin first." 2016 2nd International Conference on Cloud Computing and Internet of Things (CCIOT). IEEE</a:t>
            </a:r>
            <a:r>
              <a:rPr lang="zh-CN" altLang="en-US" dirty="0"/>
              <a:t>， </a:t>
            </a:r>
            <a:r>
              <a:rPr lang="en-US" altLang="zh-CN" dirty="0"/>
              <a:t>2016.</a:t>
            </a:r>
          </a:p>
          <a:p>
            <a:pPr marL="363538" indent="-363538" eaLnBrk="1" latinLnBrk="1" hangingPunct="1">
              <a:lnSpc>
                <a:spcPct val="100000"/>
              </a:lnSpc>
              <a:spcAft>
                <a:spcPts val="300"/>
              </a:spcAft>
            </a:pPr>
            <a:r>
              <a:rPr lang="en-US" altLang="zh-CN" dirty="0" err="1"/>
              <a:t>Dehmamy</a:t>
            </a:r>
            <a:r>
              <a:rPr lang="zh-CN" altLang="en-US" dirty="0"/>
              <a:t>， </a:t>
            </a:r>
            <a:r>
              <a:rPr lang="en-US" altLang="zh-CN" dirty="0"/>
              <a:t>Nima</a:t>
            </a:r>
            <a:r>
              <a:rPr lang="zh-CN" altLang="en-US" dirty="0"/>
              <a:t>， </a:t>
            </a:r>
            <a:r>
              <a:rPr lang="en-US" altLang="zh-CN" dirty="0"/>
              <a:t>Albert-László Barabási</a:t>
            </a:r>
            <a:r>
              <a:rPr lang="zh-CN" altLang="en-US" dirty="0"/>
              <a:t>， </a:t>
            </a:r>
            <a:r>
              <a:rPr lang="en-US" altLang="zh-CN" dirty="0"/>
              <a:t>and Rose Yu. "Understanding the representation power of graph neural networks in learning graph topology." Advances in Neural Information Processing Systems 32 (2019).</a:t>
            </a:r>
          </a:p>
          <a:p>
            <a:pPr marL="363538" indent="-363538" eaLnBrk="1" latinLnBrk="1" hangingPunct="1">
              <a:lnSpc>
                <a:spcPct val="100000"/>
              </a:lnSpc>
              <a:spcAft>
                <a:spcPts val="300"/>
              </a:spcAft>
            </a:pPr>
            <a:r>
              <a:rPr lang="en-US" altLang="zh-CN" dirty="0" err="1"/>
              <a:t>Babenko</a:t>
            </a:r>
            <a:r>
              <a:rPr lang="en-US" altLang="zh-CN" dirty="0"/>
              <a:t> A</a:t>
            </a:r>
            <a:r>
              <a:rPr lang="zh-CN" altLang="en-US" dirty="0"/>
              <a:t>， </a:t>
            </a:r>
            <a:r>
              <a:rPr lang="en-US" altLang="zh-CN" dirty="0" err="1"/>
              <a:t>Lempitsky</a:t>
            </a:r>
            <a:r>
              <a:rPr lang="en-US" altLang="zh-CN" dirty="0"/>
              <a:t> V. The inverted multi-index. IEEE transactions on pattern analysis and machine intelligence. 2014 Jun 7;37 (6):1247-60.</a:t>
            </a:r>
            <a:endParaRPr lang="en-US" altLang="zh-CN" dirty="0">
              <a:cs typeface="Futura Medium" panose="020B0602020204020303" pitchFamily="34" charset="-79"/>
            </a:endParaRPr>
          </a:p>
        </p:txBody>
      </p:sp>
    </p:spTree>
    <p:extLst>
      <p:ext uri="{BB962C8B-B14F-4D97-AF65-F5344CB8AC3E}">
        <p14:creationId xmlns:p14="http://schemas.microsoft.com/office/powerpoint/2010/main" val="3112664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a:extLst>
              <a:ext uri="{FF2B5EF4-FFF2-40B4-BE49-F238E27FC236}">
                <a16:creationId xmlns:a16="http://schemas.microsoft.com/office/drawing/2014/main" id="{409F2546-A558-D94A-9B45-F34DE5B2AB09}"/>
              </a:ext>
            </a:extLst>
          </p:cNvPr>
          <p:cNvSpPr>
            <a:spLocks noGrp="1"/>
          </p:cNvSpPr>
          <p:nvPr>
            <p:ph sz="half" idx="1"/>
          </p:nvPr>
        </p:nvSpPr>
        <p:spPr/>
        <p:txBody>
          <a:bodyPr/>
          <a:lstStyle/>
          <a:p>
            <a:r>
              <a:rPr lang="en-US" altLang="zh-CN" dirty="0"/>
              <a:t>1.</a:t>
            </a:r>
            <a:r>
              <a:rPr lang="zh-CN" altLang="en-US" dirty="0"/>
              <a:t> 传统数据库</a:t>
            </a:r>
          </a:p>
        </p:txBody>
      </p:sp>
    </p:spTree>
    <p:extLst>
      <p:ext uri="{BB962C8B-B14F-4D97-AF65-F5344CB8AC3E}">
        <p14:creationId xmlns:p14="http://schemas.microsoft.com/office/powerpoint/2010/main" val="3776839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E525EEE-C73D-A54A-AB46-B8D6F3098E26}"/>
              </a:ext>
            </a:extLst>
          </p:cNvPr>
          <p:cNvSpPr>
            <a:spLocks noGrp="1"/>
          </p:cNvSpPr>
          <p:nvPr>
            <p:ph type="title"/>
          </p:nvPr>
        </p:nvSpPr>
        <p:spPr/>
        <p:txBody>
          <a:bodyPr/>
          <a:lstStyle/>
          <a:p>
            <a:r>
              <a:rPr lang="zh-CN" altLang="en-US" dirty="0"/>
              <a:t>向量高维表示</a:t>
            </a:r>
          </a:p>
        </p:txBody>
      </p:sp>
      <p:sp>
        <p:nvSpPr>
          <p:cNvPr id="5" name="内容占位符 4">
            <a:extLst>
              <a:ext uri="{FF2B5EF4-FFF2-40B4-BE49-F238E27FC236}">
                <a16:creationId xmlns:a16="http://schemas.microsoft.com/office/drawing/2014/main" id="{444B510F-E783-6E41-BB08-C2767157DDDA}"/>
              </a:ext>
            </a:extLst>
          </p:cNvPr>
          <p:cNvSpPr>
            <a:spLocks noGrp="1"/>
          </p:cNvSpPr>
          <p:nvPr>
            <p:ph sz="half" idx="1"/>
          </p:nvPr>
        </p:nvSpPr>
        <p:spPr/>
        <p:txBody>
          <a:bodyPr/>
          <a:lstStyle/>
          <a:p>
            <a:r>
              <a:rPr lang="en-US" altLang="zh-CN" dirty="0"/>
              <a:t>Vector</a:t>
            </a:r>
            <a:r>
              <a:rPr lang="zh-CN" altLang="en-US" dirty="0"/>
              <a:t> </a:t>
            </a:r>
            <a:r>
              <a:rPr lang="en-US" altLang="zh-CN" dirty="0"/>
              <a:t>Embedding</a:t>
            </a:r>
            <a:r>
              <a:rPr lang="zh-CN" altLang="en-US" dirty="0"/>
              <a:t> 将 </a:t>
            </a:r>
            <a:r>
              <a:rPr lang="en-US" altLang="zh-CN" dirty="0"/>
              <a:t>dog</a:t>
            </a:r>
            <a:r>
              <a:rPr lang="zh-CN" altLang="en-US" dirty="0"/>
              <a:t> 和 </a:t>
            </a:r>
            <a:r>
              <a:rPr lang="en-US" altLang="zh-CN" dirty="0"/>
              <a:t>cat</a:t>
            </a:r>
            <a:r>
              <a:rPr lang="zh-CN" altLang="en-US" dirty="0"/>
              <a:t> 表示为两个不同向量 </a:t>
            </a:r>
            <a:r>
              <a:rPr lang="en-US" altLang="zh-CN" dirty="0"/>
              <a:t>[0100…000]</a:t>
            </a:r>
            <a:r>
              <a:rPr lang="zh-CN" altLang="en-US" dirty="0"/>
              <a:t> 和 </a:t>
            </a:r>
            <a:r>
              <a:rPr lang="en-US" altLang="zh-CN" dirty="0"/>
              <a:t>[0000…0100]</a:t>
            </a:r>
          </a:p>
          <a:p>
            <a:r>
              <a:rPr lang="zh-CN" altLang="en-US" dirty="0"/>
              <a:t>两个向量包含了 </a:t>
            </a:r>
            <a:r>
              <a:rPr lang="en-US" altLang="zh-CN" dirty="0"/>
              <a:t>dog</a:t>
            </a:r>
            <a:r>
              <a:rPr lang="zh-CN" altLang="en-US" dirty="0"/>
              <a:t> 和 </a:t>
            </a:r>
            <a:r>
              <a:rPr lang="en-US" altLang="zh-CN" dirty="0"/>
              <a:t>cat</a:t>
            </a:r>
            <a:r>
              <a:rPr lang="zh-CN" altLang="en-US" dirty="0"/>
              <a:t> 特征，通过计算两个向量距离来判断其相似度</a:t>
            </a:r>
            <a:endParaRPr lang="en-US" altLang="zh-CN" dirty="0"/>
          </a:p>
          <a:p>
            <a:r>
              <a:rPr lang="zh-CN" altLang="en-US" dirty="0"/>
              <a:t>也可以将两个向量存入数据库，便于后续语义搜索</a:t>
            </a:r>
            <a:endParaRPr kumimoji="1" lang="zh-CN" altLang="en-US" dirty="0"/>
          </a:p>
        </p:txBody>
      </p:sp>
      <p:pic>
        <p:nvPicPr>
          <p:cNvPr id="10" name="图片 9">
            <a:extLst>
              <a:ext uri="{FF2B5EF4-FFF2-40B4-BE49-F238E27FC236}">
                <a16:creationId xmlns:a16="http://schemas.microsoft.com/office/drawing/2014/main" id="{87467D0F-BE76-6A4B-A3DD-A8790FB82CAC}"/>
              </a:ext>
            </a:extLst>
          </p:cNvPr>
          <p:cNvPicPr>
            <a:picLocks noChangeAspect="1"/>
          </p:cNvPicPr>
          <p:nvPr/>
        </p:nvPicPr>
        <p:blipFill rotWithShape="1">
          <a:blip r:embed="rId2">
            <a:extLst>
              <a:ext uri="{28A0092B-C50C-407E-A947-70E740481C1C}">
                <a14:useLocalDpi xmlns:a14="http://schemas.microsoft.com/office/drawing/2010/main" val="0"/>
              </a:ext>
            </a:extLst>
          </a:blip>
          <a:srcRect b="21277"/>
          <a:stretch/>
        </p:blipFill>
        <p:spPr>
          <a:xfrm>
            <a:off x="609655" y="3283662"/>
            <a:ext cx="10878067" cy="3015924"/>
          </a:xfrm>
          <a:prstGeom prst="rect">
            <a:avLst/>
          </a:prstGeom>
        </p:spPr>
      </p:pic>
    </p:spTree>
    <p:extLst>
      <p:ext uri="{BB962C8B-B14F-4D97-AF65-F5344CB8AC3E}">
        <p14:creationId xmlns:p14="http://schemas.microsoft.com/office/powerpoint/2010/main" val="3167704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950975-BDCA-A543-A01A-C6C10AEA1FF7}"/>
              </a:ext>
            </a:extLst>
          </p:cNvPr>
          <p:cNvSpPr>
            <a:spLocks noGrp="1"/>
          </p:cNvSpPr>
          <p:nvPr>
            <p:ph type="title"/>
          </p:nvPr>
        </p:nvSpPr>
        <p:spPr/>
        <p:txBody>
          <a:bodyPr/>
          <a:lstStyle/>
          <a:p>
            <a:r>
              <a:rPr lang="zh-CN" altLang="en-US" dirty="0"/>
              <a:t>与传统数据库区别</a:t>
            </a:r>
            <a:endParaRPr kumimoji="1" lang="zh-CN" altLang="en-US" dirty="0"/>
          </a:p>
        </p:txBody>
      </p:sp>
      <p:sp>
        <p:nvSpPr>
          <p:cNvPr id="3" name="内容占位符 2">
            <a:extLst>
              <a:ext uri="{FF2B5EF4-FFF2-40B4-BE49-F238E27FC236}">
                <a16:creationId xmlns:a16="http://schemas.microsoft.com/office/drawing/2014/main" id="{6A255856-666E-4446-98C0-D444C0E3E0BD}"/>
              </a:ext>
            </a:extLst>
          </p:cNvPr>
          <p:cNvSpPr>
            <a:spLocks noGrp="1"/>
          </p:cNvSpPr>
          <p:nvPr>
            <p:ph sz="half" idx="1"/>
          </p:nvPr>
        </p:nvSpPr>
        <p:spPr/>
        <p:txBody>
          <a:bodyPr/>
          <a:lstStyle/>
          <a:p>
            <a:r>
              <a:rPr lang="zh-CN" altLang="en-US" b="1" dirty="0"/>
              <a:t>传统数据库</a:t>
            </a:r>
            <a:r>
              <a:rPr lang="zh-CN" altLang="en-US" dirty="0"/>
              <a:t>：</a:t>
            </a:r>
            <a:r>
              <a:rPr lang="en-US" altLang="zh-CN" dirty="0"/>
              <a:t>1</a:t>
            </a:r>
            <a:r>
              <a:rPr lang="zh-CN" altLang="en-US" dirty="0"/>
              <a:t>）关系型数据库；</a:t>
            </a:r>
            <a:r>
              <a:rPr lang="en-US" altLang="zh-CN" dirty="0"/>
              <a:t>2</a:t>
            </a:r>
            <a:r>
              <a:rPr lang="zh-CN" altLang="en-US" dirty="0"/>
              <a:t>） 非关系型 </a:t>
            </a:r>
            <a:r>
              <a:rPr lang="en-US" altLang="zh-CN" dirty="0"/>
              <a:t>NoSQL </a:t>
            </a:r>
            <a:r>
              <a:rPr lang="zh-CN" altLang="en-US" dirty="0"/>
              <a:t>数据库；</a:t>
            </a:r>
            <a:r>
              <a:rPr lang="en-US" altLang="zh-CN" dirty="0"/>
              <a:t>3</a:t>
            </a:r>
            <a:r>
              <a:rPr lang="zh-CN" altLang="en-US" dirty="0"/>
              <a:t>）分析型数据库。</a:t>
            </a:r>
            <a:endParaRPr lang="en-US" altLang="zh-CN" dirty="0"/>
          </a:p>
          <a:p>
            <a:r>
              <a:rPr lang="zh-CN" altLang="en-US" b="1" dirty="0"/>
              <a:t>搜索方式</a:t>
            </a:r>
            <a:r>
              <a:rPr lang="zh-CN" altLang="en-US" dirty="0"/>
              <a:t>：索引（</a:t>
            </a:r>
            <a:r>
              <a:rPr lang="en-US" altLang="zh-CN" dirty="0"/>
              <a:t>B-Tree</a:t>
            </a:r>
            <a:r>
              <a:rPr lang="zh-CN" altLang="en-US" dirty="0"/>
              <a:t>、倒排等） </a:t>
            </a:r>
            <a:r>
              <a:rPr lang="en-US" altLang="zh-CN" dirty="0"/>
              <a:t>+</a:t>
            </a:r>
            <a:r>
              <a:rPr lang="zh-CN" altLang="en-US" dirty="0"/>
              <a:t> 排序算法（</a:t>
            </a:r>
            <a:r>
              <a:rPr lang="en-US" altLang="zh-CN" dirty="0"/>
              <a:t>BM25</a:t>
            </a:r>
            <a:r>
              <a:rPr lang="zh-CN" altLang="en-US" dirty="0"/>
              <a:t>、</a:t>
            </a:r>
            <a:r>
              <a:rPr lang="en-US" altLang="zh-CN" dirty="0"/>
              <a:t>TF-IDF</a:t>
            </a:r>
            <a:r>
              <a:rPr lang="zh-CN" altLang="en-US" dirty="0"/>
              <a:t>）实现。</a:t>
            </a:r>
            <a:endParaRPr lang="en-US" altLang="zh-CN" dirty="0"/>
          </a:p>
          <a:p>
            <a:r>
              <a:rPr lang="zh-CN" altLang="en-US" b="1" dirty="0"/>
              <a:t>搜索本质</a:t>
            </a:r>
            <a:r>
              <a:rPr lang="zh-CN" altLang="en-US" dirty="0"/>
              <a:t>：基于文本的精确匹配，</a:t>
            </a:r>
            <a:r>
              <a:rPr lang="en-US" altLang="zh-CN" dirty="0"/>
              <a:t> SQL</a:t>
            </a:r>
            <a:r>
              <a:rPr lang="zh-CN" altLang="en-US" dirty="0"/>
              <a:t> 语言进行精确匹配与查找，输出符合查询条件数据</a:t>
            </a:r>
            <a:endParaRPr lang="en-US" altLang="zh-CN" dirty="0"/>
          </a:p>
          <a:p>
            <a:r>
              <a:rPr lang="zh-CN" altLang="en-US" b="1" dirty="0"/>
              <a:t>适合场景</a:t>
            </a:r>
            <a:r>
              <a:rPr lang="zh-CN" altLang="en-US" dirty="0"/>
              <a:t>：关键字搜索功能较优，对于语义搜索功能较差。</a:t>
            </a:r>
            <a:endParaRPr lang="en-US" altLang="zh-CN" dirty="0"/>
          </a:p>
        </p:txBody>
      </p:sp>
    </p:spTree>
    <p:extLst>
      <p:ext uri="{BB962C8B-B14F-4D97-AF65-F5344CB8AC3E}">
        <p14:creationId xmlns:p14="http://schemas.microsoft.com/office/powerpoint/2010/main" val="2004812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950975-BDCA-A543-A01A-C6C10AEA1FF7}"/>
              </a:ext>
            </a:extLst>
          </p:cNvPr>
          <p:cNvSpPr>
            <a:spLocks noGrp="1"/>
          </p:cNvSpPr>
          <p:nvPr>
            <p:ph type="title"/>
          </p:nvPr>
        </p:nvSpPr>
        <p:spPr/>
        <p:txBody>
          <a:bodyPr/>
          <a:lstStyle/>
          <a:p>
            <a:r>
              <a:rPr lang="zh-CN" altLang="en-US" dirty="0"/>
              <a:t>与传统数据库区别</a:t>
            </a:r>
            <a:endParaRPr kumimoji="1" lang="zh-CN" altLang="en-US" dirty="0"/>
          </a:p>
        </p:txBody>
      </p:sp>
      <p:sp>
        <p:nvSpPr>
          <p:cNvPr id="3" name="内容占位符 2">
            <a:extLst>
              <a:ext uri="{FF2B5EF4-FFF2-40B4-BE49-F238E27FC236}">
                <a16:creationId xmlns:a16="http://schemas.microsoft.com/office/drawing/2014/main" id="{6A255856-666E-4446-98C0-D444C0E3E0BD}"/>
              </a:ext>
            </a:extLst>
          </p:cNvPr>
          <p:cNvSpPr>
            <a:spLocks noGrp="1"/>
          </p:cNvSpPr>
          <p:nvPr>
            <p:ph sz="half" idx="1"/>
          </p:nvPr>
        </p:nvSpPr>
        <p:spPr/>
        <p:txBody>
          <a:bodyPr/>
          <a:lstStyle/>
          <a:p>
            <a:r>
              <a:rPr lang="en-US" altLang="zh-CN" b="1" dirty="0"/>
              <a:t>e.g.</a:t>
            </a:r>
            <a:r>
              <a:rPr lang="zh-CN" altLang="en-US" b="1" dirty="0"/>
              <a:t>：</a:t>
            </a:r>
            <a:r>
              <a:rPr lang="zh-CN" altLang="en-US" dirty="0"/>
              <a:t>搜索“猫咪”，得到“猫咪”关键字结果，而无法得到“银渐层”“布偶”</a:t>
            </a:r>
            <a:endParaRPr lang="en-US" altLang="zh-CN" dirty="0"/>
          </a:p>
          <a:p>
            <a:r>
              <a:rPr lang="zh-CN" altLang="en-US" b="1" dirty="0"/>
              <a:t>问题：</a:t>
            </a:r>
            <a:r>
              <a:rPr lang="zh-CN" altLang="en-US" dirty="0"/>
              <a:t>传统数据库无法识别语义关系，需要打上标签进行关联，才能实现语义搜索</a:t>
            </a:r>
          </a:p>
        </p:txBody>
      </p:sp>
      <p:pic>
        <p:nvPicPr>
          <p:cNvPr id="4" name="图片 3">
            <a:extLst>
              <a:ext uri="{FF2B5EF4-FFF2-40B4-BE49-F238E27FC236}">
                <a16:creationId xmlns:a16="http://schemas.microsoft.com/office/drawing/2014/main" id="{A2F6573A-826B-EE4D-A465-889F8B840564}"/>
              </a:ext>
            </a:extLst>
          </p:cNvPr>
          <p:cNvPicPr>
            <a:picLocks noChangeAspect="1"/>
          </p:cNvPicPr>
          <p:nvPr/>
        </p:nvPicPr>
        <p:blipFill>
          <a:blip r:embed="rId2"/>
          <a:stretch>
            <a:fillRect/>
          </a:stretch>
        </p:blipFill>
        <p:spPr>
          <a:xfrm>
            <a:off x="609655" y="3077362"/>
            <a:ext cx="11052696" cy="822580"/>
          </a:xfrm>
          <a:prstGeom prst="rect">
            <a:avLst/>
          </a:prstGeom>
        </p:spPr>
      </p:pic>
      <p:pic>
        <p:nvPicPr>
          <p:cNvPr id="5" name="图片 4">
            <a:extLst>
              <a:ext uri="{FF2B5EF4-FFF2-40B4-BE49-F238E27FC236}">
                <a16:creationId xmlns:a16="http://schemas.microsoft.com/office/drawing/2014/main" id="{D3474078-2C6D-6442-8B6F-721C371C6783}"/>
              </a:ext>
            </a:extLst>
          </p:cNvPr>
          <p:cNvPicPr>
            <a:picLocks noChangeAspect="1"/>
          </p:cNvPicPr>
          <p:nvPr/>
        </p:nvPicPr>
        <p:blipFill>
          <a:blip r:embed="rId3"/>
          <a:stretch>
            <a:fillRect/>
          </a:stretch>
        </p:blipFill>
        <p:spPr>
          <a:xfrm>
            <a:off x="623635" y="4649461"/>
            <a:ext cx="11052696" cy="848369"/>
          </a:xfrm>
          <a:prstGeom prst="rect">
            <a:avLst/>
          </a:prstGeom>
        </p:spPr>
      </p:pic>
    </p:spTree>
    <p:extLst>
      <p:ext uri="{BB962C8B-B14F-4D97-AF65-F5344CB8AC3E}">
        <p14:creationId xmlns:p14="http://schemas.microsoft.com/office/powerpoint/2010/main" val="3699191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56F16E3-D997-834B-9AC4-87D1B6600B85}"/>
              </a:ext>
            </a:extLst>
          </p:cNvPr>
          <p:cNvSpPr>
            <a:spLocks noGrp="1"/>
          </p:cNvSpPr>
          <p:nvPr>
            <p:ph type="title"/>
          </p:nvPr>
        </p:nvSpPr>
        <p:spPr/>
        <p:txBody>
          <a:bodyPr/>
          <a:lstStyle/>
          <a:p>
            <a:r>
              <a:rPr lang="zh-CN" altLang="en-US" dirty="0"/>
              <a:t>差异 </a:t>
            </a:r>
            <a:r>
              <a:rPr lang="en-US" altLang="zh-CN" dirty="0"/>
              <a:t>1</a:t>
            </a:r>
            <a:r>
              <a:rPr lang="zh-CN" altLang="en-US" dirty="0"/>
              <a:t>：检索方式不同</a:t>
            </a:r>
          </a:p>
        </p:txBody>
      </p:sp>
      <p:sp>
        <p:nvSpPr>
          <p:cNvPr id="3" name="内容占位符 2">
            <a:extLst>
              <a:ext uri="{FF2B5EF4-FFF2-40B4-BE49-F238E27FC236}">
                <a16:creationId xmlns:a16="http://schemas.microsoft.com/office/drawing/2014/main" id="{3AC0130A-21AB-BE46-BB15-F156E22B7BF2}"/>
              </a:ext>
            </a:extLst>
          </p:cNvPr>
          <p:cNvSpPr>
            <a:spLocks noGrp="1"/>
          </p:cNvSpPr>
          <p:nvPr>
            <p:ph sz="half" idx="1"/>
          </p:nvPr>
        </p:nvSpPr>
        <p:spPr/>
        <p:txBody>
          <a:bodyPr/>
          <a:lstStyle/>
          <a:p>
            <a:r>
              <a:rPr lang="zh-CN" altLang="en-US" b="1" dirty="0"/>
              <a:t>传统数据库：</a:t>
            </a:r>
            <a:r>
              <a:rPr lang="zh-CN" altLang="en-US" dirty="0"/>
              <a:t>归结为点查和范围查（精确查找），查询得到结果为符合条件</a:t>
            </a:r>
            <a:r>
              <a:rPr lang="en-US" altLang="zh-CN" dirty="0"/>
              <a:t>/</a:t>
            </a:r>
            <a:r>
              <a:rPr lang="zh-CN" altLang="en-US" dirty="0"/>
              <a:t>不符合条件</a:t>
            </a:r>
            <a:endParaRPr lang="en-US" altLang="zh-CN" dirty="0"/>
          </a:p>
          <a:p>
            <a:r>
              <a:rPr lang="zh-CN" altLang="en-US" b="1" dirty="0"/>
              <a:t>向量数据库：</a:t>
            </a:r>
            <a:r>
              <a:rPr lang="zh-CN" altLang="en-US" dirty="0"/>
              <a:t>针对向量近似查找，查询得到结果是与输入条件相似 </a:t>
            </a:r>
            <a:r>
              <a:rPr lang="en-US" altLang="zh-CN" dirty="0"/>
              <a:t>TOP-K</a:t>
            </a:r>
            <a:r>
              <a:rPr lang="zh-CN" altLang="en-US" dirty="0"/>
              <a:t> 向量</a:t>
            </a:r>
            <a:endParaRPr kumimoji="1" lang="zh-CN" altLang="en-US" dirty="0"/>
          </a:p>
        </p:txBody>
      </p:sp>
      <p:pic>
        <p:nvPicPr>
          <p:cNvPr id="5" name="图片 4">
            <a:extLst>
              <a:ext uri="{FF2B5EF4-FFF2-40B4-BE49-F238E27FC236}">
                <a16:creationId xmlns:a16="http://schemas.microsoft.com/office/drawing/2014/main" id="{C53E53F0-0566-4448-A1EA-620A44076534}"/>
              </a:ext>
            </a:extLst>
          </p:cNvPr>
          <p:cNvPicPr>
            <a:picLocks noChangeAspect="1"/>
          </p:cNvPicPr>
          <p:nvPr/>
        </p:nvPicPr>
        <p:blipFill rotWithShape="1">
          <a:blip r:embed="rId2"/>
          <a:srcRect t="1326"/>
          <a:stretch/>
        </p:blipFill>
        <p:spPr>
          <a:xfrm>
            <a:off x="1408139" y="3026979"/>
            <a:ext cx="9380483" cy="3272607"/>
          </a:xfrm>
          <a:prstGeom prst="rect">
            <a:avLst/>
          </a:prstGeom>
        </p:spPr>
      </p:pic>
    </p:spTree>
    <p:extLst>
      <p:ext uri="{BB962C8B-B14F-4D97-AF65-F5344CB8AC3E}">
        <p14:creationId xmlns:p14="http://schemas.microsoft.com/office/powerpoint/2010/main" val="2791610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5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4.xml><?xml version="1.0" encoding="utf-8"?>
<a:theme xmlns:a="http://schemas.openxmlformats.org/drawingml/2006/main" name="4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34543</TotalTime>
  <Words>2887</Words>
  <Application>Microsoft Macintosh PowerPoint</Application>
  <PresentationFormat>自定义</PresentationFormat>
  <Paragraphs>223</Paragraphs>
  <Slides>43</Slides>
  <Notes>1</Notes>
  <HiddenSlides>0</HiddenSlides>
  <MMClips>0</MMClips>
  <ScaleCrop>false</ScaleCrop>
  <HeadingPairs>
    <vt:vector size="6" baseType="variant">
      <vt:variant>
        <vt:lpstr>已用的字体</vt:lpstr>
      </vt:variant>
      <vt:variant>
        <vt:i4>9</vt:i4>
      </vt:variant>
      <vt:variant>
        <vt:lpstr>主题</vt:lpstr>
      </vt:variant>
      <vt:variant>
        <vt:i4>7</vt:i4>
      </vt:variant>
      <vt:variant>
        <vt:lpstr>幻灯片标题</vt:lpstr>
      </vt:variant>
      <vt:variant>
        <vt:i4>43</vt:i4>
      </vt:variant>
    </vt:vector>
  </HeadingPairs>
  <TitlesOfParts>
    <vt:vector size="59" baseType="lpstr">
      <vt:lpstr>Microsoft YaHei</vt:lpstr>
      <vt:lpstr>Microsoft YaHei</vt:lpstr>
      <vt:lpstr>ACGN-MiaoGB-Flash</vt:lpstr>
      <vt:lpstr>Arial</vt:lpstr>
      <vt:lpstr>Calibri</vt:lpstr>
      <vt:lpstr>Cambria Math</vt:lpstr>
      <vt:lpstr>Futura Medium</vt:lpstr>
      <vt:lpstr>Gill Sans MT</vt:lpstr>
      <vt:lpstr>Wingdings</vt:lpstr>
      <vt:lpstr>封面页_图片版 </vt:lpstr>
      <vt:lpstr>1_内容Copytext </vt:lpstr>
      <vt:lpstr>5_内容Copytext </vt:lpstr>
      <vt:lpstr>4_内容Copytext </vt:lpstr>
      <vt:lpstr>code01</vt:lpstr>
      <vt:lpstr>1_code01</vt:lpstr>
      <vt:lpstr>结束页</vt:lpstr>
      <vt:lpstr>PowerPoint 演示文稿</vt:lpstr>
      <vt:lpstr>大模型业务全流程</vt:lpstr>
      <vt:lpstr>大模型系列 – 数据处理之向量数据库</vt:lpstr>
      <vt:lpstr>大模型系列 – 数据处理之向量数据库</vt:lpstr>
      <vt:lpstr>PowerPoint 演示文稿</vt:lpstr>
      <vt:lpstr>向量高维表示</vt:lpstr>
      <vt:lpstr>与传统数据库区别</vt:lpstr>
      <vt:lpstr>与传统数据库区别</vt:lpstr>
      <vt:lpstr>差异 1：检索方式不同</vt:lpstr>
      <vt:lpstr>差异 2：查询方式不同</vt:lpstr>
      <vt:lpstr>DEMO</vt:lpstr>
      <vt:lpstr>PowerPoint 演示文稿</vt:lpstr>
      <vt:lpstr>向量存储需要新的数据库</vt:lpstr>
      <vt:lpstr>Vector DB：出现</vt:lpstr>
      <vt:lpstr>Vector DB：定义</vt:lpstr>
      <vt:lpstr>Vector DB：发展历程</vt:lpstr>
      <vt:lpstr>Vector DB：发展历程</vt:lpstr>
      <vt:lpstr>Vector DB：发展历程</vt:lpstr>
      <vt:lpstr>Vector DB：存储向量类型</vt:lpstr>
      <vt:lpstr>Vector DB：解决的问题</vt:lpstr>
      <vt:lpstr>作用 I：相似性搜索</vt:lpstr>
      <vt:lpstr>作用 II：提升性能</vt:lpstr>
      <vt:lpstr>常用评价标准</vt:lpstr>
      <vt:lpstr>Vector DB：功能与特点</vt:lpstr>
      <vt:lpstr>向Vector DB：管理挑战</vt:lpstr>
      <vt:lpstr>PowerPoint 演示文稿</vt:lpstr>
      <vt:lpstr>相似度是如何计算</vt:lpstr>
      <vt:lpstr>相似性搜索是什么</vt:lpstr>
      <vt:lpstr>Question</vt:lpstr>
      <vt:lpstr>如何进行索引</vt:lpstr>
      <vt:lpstr>整体回顾</vt:lpstr>
      <vt:lpstr>整体回顾</vt:lpstr>
      <vt:lpstr>PowerPoint 演示文稿</vt:lpstr>
      <vt:lpstr> DB-Engines Ranking of Vector DBMS</vt:lpstr>
      <vt:lpstr>混合搜索系统</vt:lpstr>
      <vt:lpstr>混合搜索系统</vt:lpstr>
      <vt:lpstr>检索基本方式</vt:lpstr>
      <vt:lpstr>混合搜索系统与交叉编码器</vt:lpstr>
      <vt:lpstr>Question？</vt:lpstr>
      <vt:lpstr>重点之重点</vt:lpstr>
      <vt:lpstr>PowerPoint 演示文稿</vt:lpstr>
      <vt:lpstr>Reference 引用&amp;参考</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10155</cp:revision>
  <cp:lastPrinted>2023-09-08T09:14:01Z</cp:lastPrinted>
  <dcterms:created xsi:type="dcterms:W3CDTF">2020-08-28T08:44:19Z</dcterms:created>
  <dcterms:modified xsi:type="dcterms:W3CDTF">2024-02-07T06:03:18Z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